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5"/>
  </p:notesMasterIdLst>
  <p:sldIdLst>
    <p:sldId id="260" r:id="rId2"/>
    <p:sldId id="405" r:id="rId3"/>
    <p:sldId id="269" r:id="rId4"/>
    <p:sldId id="261" r:id="rId5"/>
    <p:sldId id="271" r:id="rId6"/>
    <p:sldId id="272" r:id="rId7"/>
    <p:sldId id="350" r:id="rId8"/>
    <p:sldId id="302" r:id="rId9"/>
    <p:sldId id="318" r:id="rId10"/>
    <p:sldId id="317" r:id="rId11"/>
    <p:sldId id="305" r:id="rId12"/>
    <p:sldId id="379" r:id="rId13"/>
    <p:sldId id="301" r:id="rId14"/>
    <p:sldId id="299" r:id="rId15"/>
    <p:sldId id="298" r:id="rId16"/>
    <p:sldId id="325" r:id="rId17"/>
    <p:sldId id="333" r:id="rId18"/>
    <p:sldId id="327" r:id="rId19"/>
    <p:sldId id="401" r:id="rId20"/>
    <p:sldId id="384" r:id="rId21"/>
    <p:sldId id="385" r:id="rId22"/>
    <p:sldId id="326" r:id="rId23"/>
    <p:sldId id="412" r:id="rId24"/>
    <p:sldId id="386" r:id="rId25"/>
    <p:sldId id="411" r:id="rId26"/>
    <p:sldId id="387" r:id="rId27"/>
    <p:sldId id="418" r:id="rId28"/>
    <p:sldId id="388" r:id="rId29"/>
    <p:sldId id="389" r:id="rId30"/>
    <p:sldId id="273" r:id="rId31"/>
    <p:sldId id="356" r:id="rId32"/>
    <p:sldId id="347" r:id="rId33"/>
    <p:sldId id="375" r:id="rId34"/>
    <p:sldId id="415" r:id="rId35"/>
    <p:sldId id="276" r:id="rId36"/>
    <p:sldId id="278" r:id="rId37"/>
    <p:sldId id="364" r:id="rId38"/>
    <p:sldId id="339" r:id="rId39"/>
    <p:sldId id="417" r:id="rId40"/>
    <p:sldId id="374" r:id="rId41"/>
    <p:sldId id="398" r:id="rId42"/>
    <p:sldId id="403" r:id="rId43"/>
    <p:sldId id="394" r:id="rId44"/>
    <p:sldId id="395" r:id="rId45"/>
    <p:sldId id="353" r:id="rId46"/>
    <p:sldId id="408" r:id="rId47"/>
    <p:sldId id="406" r:id="rId48"/>
    <p:sldId id="367" r:id="rId49"/>
    <p:sldId id="369" r:id="rId50"/>
    <p:sldId id="402" r:id="rId51"/>
    <p:sldId id="359" r:id="rId52"/>
    <p:sldId id="400" r:id="rId53"/>
    <p:sldId id="407" r:id="rId54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snapVertSplitter="1" vertBarState="minimized" horzBarState="maximized">
    <p:restoredLeft sz="18132" autoAdjust="0"/>
    <p:restoredTop sz="94660"/>
  </p:normalViewPr>
  <p:slideViewPr>
    <p:cSldViewPr>
      <p:cViewPr>
        <p:scale>
          <a:sx n="60" d="100"/>
          <a:sy n="60" d="100"/>
        </p:scale>
        <p:origin x="-1266" y="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476"/>
    </p:cViewPr>
  </p:sorterViewPr>
  <p:notesViewPr>
    <p:cSldViewPr>
      <p:cViewPr varScale="1">
        <p:scale>
          <a:sx n="53" d="100"/>
          <a:sy n="53" d="100"/>
        </p:scale>
        <p:origin x="-2610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19A08B0-FA64-4AE6-A191-7F2F443DD4C1}" type="doc">
      <dgm:prSet loTypeId="urn:microsoft.com/office/officeart/2005/8/layout/cycle5" loCatId="cycle" qsTypeId="urn:microsoft.com/office/officeart/2005/8/quickstyle/3d3" qsCatId="3D" csTypeId="urn:microsoft.com/office/officeart/2005/8/colors/colorful1#5" csCatId="colorful" phldr="1"/>
      <dgm:spPr/>
      <dgm:t>
        <a:bodyPr/>
        <a:lstStyle/>
        <a:p>
          <a:endParaRPr lang="es-MX"/>
        </a:p>
      </dgm:t>
    </dgm:pt>
    <dgm:pt modelId="{8128359B-08A1-4DEA-A6AF-763E21EA8A65}">
      <dgm:prSet phldrT="[Texto]" custT="1"/>
      <dgm:spPr/>
      <dgm:t>
        <a:bodyPr/>
        <a:lstStyle/>
        <a:p>
          <a:r>
            <a:rPr lang="es-MX" sz="1400" b="0" dirty="0" smtClean="0"/>
            <a:t>1. Conocimiento e integración del grupo</a:t>
          </a:r>
          <a:endParaRPr lang="es-MX" sz="1400" b="0" dirty="0"/>
        </a:p>
      </dgm:t>
    </dgm:pt>
    <dgm:pt modelId="{A9619354-E26D-4D6C-97C8-DCA22F063566}" type="parTrans" cxnId="{C7177C83-44DA-48AD-8A68-B42F0BA90CCE}">
      <dgm:prSet/>
      <dgm:spPr/>
      <dgm:t>
        <a:bodyPr/>
        <a:lstStyle/>
        <a:p>
          <a:endParaRPr lang="es-MX" sz="2800"/>
        </a:p>
      </dgm:t>
    </dgm:pt>
    <dgm:pt modelId="{E40893DE-C6AD-4445-8AA2-5928E77E13FD}" type="sibTrans" cxnId="{C7177C83-44DA-48AD-8A68-B42F0BA90CCE}">
      <dgm:prSet/>
      <dgm:spPr/>
      <dgm:t>
        <a:bodyPr/>
        <a:lstStyle/>
        <a:p>
          <a:endParaRPr lang="es-MX" sz="2800"/>
        </a:p>
      </dgm:t>
    </dgm:pt>
    <dgm:pt modelId="{D54B658E-5629-4364-92C5-EFC5DB5A1DBE}">
      <dgm:prSet phldrT="[Texto]" custT="1"/>
      <dgm:spPr/>
      <dgm:t>
        <a:bodyPr/>
        <a:lstStyle/>
        <a:p>
          <a:r>
            <a:rPr lang="es-MX" sz="1400" b="0" dirty="0" smtClean="0"/>
            <a:t>2. De la exclusión social y la discriminación a la inclusión social</a:t>
          </a:r>
          <a:endParaRPr lang="es-MX" sz="1400" b="0" dirty="0"/>
        </a:p>
      </dgm:t>
    </dgm:pt>
    <dgm:pt modelId="{07DA39AF-5C0B-4951-82E1-1D29C679F8CF}" type="parTrans" cxnId="{5A0153BF-6B0E-4E2F-8BDA-1DB6E81EDB3B}">
      <dgm:prSet/>
      <dgm:spPr/>
      <dgm:t>
        <a:bodyPr/>
        <a:lstStyle/>
        <a:p>
          <a:endParaRPr lang="es-MX" sz="2800"/>
        </a:p>
      </dgm:t>
    </dgm:pt>
    <dgm:pt modelId="{9867279C-0F7A-42EB-A9E3-B5835DC0A1F9}" type="sibTrans" cxnId="{5A0153BF-6B0E-4E2F-8BDA-1DB6E81EDB3B}">
      <dgm:prSet/>
      <dgm:spPr/>
      <dgm:t>
        <a:bodyPr/>
        <a:lstStyle/>
        <a:p>
          <a:endParaRPr lang="es-MX" sz="2800"/>
        </a:p>
      </dgm:t>
    </dgm:pt>
    <dgm:pt modelId="{8FF88F3A-5704-4407-AFC0-E9E2CCF47BB9}">
      <dgm:prSet phldrT="[Texto]" custT="1"/>
      <dgm:spPr/>
      <dgm:t>
        <a:bodyPr/>
        <a:lstStyle/>
        <a:p>
          <a:r>
            <a:rPr lang="es-MX" sz="1400" b="0" dirty="0" smtClean="0">
              <a:solidFill>
                <a:schemeClr val="bg2"/>
              </a:solidFill>
            </a:rPr>
            <a:t>4. Premisas básicas para generar acciones y/o procesos educativos incluyentes...</a:t>
          </a:r>
          <a:endParaRPr lang="es-MX" sz="1400" b="0" dirty="0"/>
        </a:p>
      </dgm:t>
    </dgm:pt>
    <dgm:pt modelId="{EC2875EE-059A-4D6D-AF1E-380BD045324F}" type="parTrans" cxnId="{8521DE30-3123-4B65-BCB4-E8007923CF3B}">
      <dgm:prSet/>
      <dgm:spPr/>
      <dgm:t>
        <a:bodyPr/>
        <a:lstStyle/>
        <a:p>
          <a:endParaRPr lang="es-MX" sz="2800"/>
        </a:p>
      </dgm:t>
    </dgm:pt>
    <dgm:pt modelId="{F20EEFA6-A4FF-451B-B2F3-181C13303735}" type="sibTrans" cxnId="{8521DE30-3123-4B65-BCB4-E8007923CF3B}">
      <dgm:prSet/>
      <dgm:spPr/>
      <dgm:t>
        <a:bodyPr/>
        <a:lstStyle/>
        <a:p>
          <a:endParaRPr lang="es-MX" sz="2800"/>
        </a:p>
      </dgm:t>
    </dgm:pt>
    <dgm:pt modelId="{4D5B399E-ACCC-41B6-99AD-275D4EB29E0F}">
      <dgm:prSet phldrT="[Texto]" custT="1"/>
      <dgm:spPr/>
      <dgm:t>
        <a:bodyPr/>
        <a:lstStyle/>
        <a:p>
          <a:r>
            <a:rPr lang="es-MX" sz="1400" b="0" dirty="0" smtClean="0"/>
            <a:t>5. Compartir aprendizajes y proyectar compromiso de cara una práctica de inclusión social</a:t>
          </a:r>
          <a:endParaRPr lang="es-MX" sz="1400" b="0" dirty="0"/>
        </a:p>
      </dgm:t>
    </dgm:pt>
    <dgm:pt modelId="{CBD07A49-A319-4E3D-A95E-C73A1750269E}" type="parTrans" cxnId="{65E6B81C-7DB3-474C-9DA3-C75F562E1470}">
      <dgm:prSet/>
      <dgm:spPr/>
      <dgm:t>
        <a:bodyPr/>
        <a:lstStyle/>
        <a:p>
          <a:endParaRPr lang="es-MX"/>
        </a:p>
      </dgm:t>
    </dgm:pt>
    <dgm:pt modelId="{3AF021A6-D9CF-40F8-9A7D-7476332EAF9E}" type="sibTrans" cxnId="{65E6B81C-7DB3-474C-9DA3-C75F562E1470}">
      <dgm:prSet/>
      <dgm:spPr/>
      <dgm:t>
        <a:bodyPr/>
        <a:lstStyle/>
        <a:p>
          <a:endParaRPr lang="es-MX"/>
        </a:p>
      </dgm:t>
    </dgm:pt>
    <dgm:pt modelId="{E7F69AF7-33A0-4857-A6E7-49891431E413}">
      <dgm:prSet phldrT="[Texto]" custT="1"/>
      <dgm:spPr/>
      <dgm:t>
        <a:bodyPr/>
        <a:lstStyle/>
        <a:p>
          <a:r>
            <a:rPr lang="es-MX" sz="1400" b="0" dirty="0" smtClean="0"/>
            <a:t>3. Elementos para construir una sociedad incluyente</a:t>
          </a:r>
          <a:endParaRPr lang="es-MX" sz="1400" b="0" dirty="0"/>
        </a:p>
      </dgm:t>
    </dgm:pt>
    <dgm:pt modelId="{A9FD5923-78F3-41E1-86A5-0E539BA1E849}" type="parTrans" cxnId="{6A461A7E-80D7-48CF-B74F-06E39FA47106}">
      <dgm:prSet/>
      <dgm:spPr/>
      <dgm:t>
        <a:bodyPr/>
        <a:lstStyle/>
        <a:p>
          <a:endParaRPr lang="es-MX"/>
        </a:p>
      </dgm:t>
    </dgm:pt>
    <dgm:pt modelId="{C6A2E215-EB16-4E71-8BE7-0A9E7029D27A}" type="sibTrans" cxnId="{6A461A7E-80D7-48CF-B74F-06E39FA47106}">
      <dgm:prSet/>
      <dgm:spPr/>
      <dgm:t>
        <a:bodyPr/>
        <a:lstStyle/>
        <a:p>
          <a:endParaRPr lang="es-MX"/>
        </a:p>
      </dgm:t>
    </dgm:pt>
    <dgm:pt modelId="{4957E40D-15B8-42F1-8BC6-58A0F2ADE308}" type="pres">
      <dgm:prSet presAssocID="{519A08B0-FA64-4AE6-A191-7F2F443DD4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A26850-7E37-40AC-A776-440849297B7B}" type="pres">
      <dgm:prSet presAssocID="{8128359B-08A1-4DEA-A6AF-763E21EA8A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8B4E34-8400-46BA-885F-FEA380BF74D0}" type="pres">
      <dgm:prSet presAssocID="{8128359B-08A1-4DEA-A6AF-763E21EA8A65}" presName="spNode" presStyleCnt="0"/>
      <dgm:spPr/>
    </dgm:pt>
    <dgm:pt modelId="{ABE841C6-1B72-4344-B8B7-782F6C5318B6}" type="pres">
      <dgm:prSet presAssocID="{E40893DE-C6AD-4445-8AA2-5928E77E13FD}" presName="sibTrans" presStyleLbl="sibTrans1D1" presStyleIdx="0" presStyleCnt="5"/>
      <dgm:spPr/>
      <dgm:t>
        <a:bodyPr/>
        <a:lstStyle/>
        <a:p>
          <a:endParaRPr lang="es-MX"/>
        </a:p>
      </dgm:t>
    </dgm:pt>
    <dgm:pt modelId="{E864A144-51E2-4F3A-A1A4-41776BFACD86}" type="pres">
      <dgm:prSet presAssocID="{D54B658E-5629-4364-92C5-EFC5DB5A1D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E285EF-FE00-4335-8807-9F62F164D55F}" type="pres">
      <dgm:prSet presAssocID="{D54B658E-5629-4364-92C5-EFC5DB5A1DBE}" presName="spNode" presStyleCnt="0"/>
      <dgm:spPr/>
    </dgm:pt>
    <dgm:pt modelId="{F403DFD9-5FA0-442E-9756-E8ED8C1EB798}" type="pres">
      <dgm:prSet presAssocID="{9867279C-0F7A-42EB-A9E3-B5835DC0A1F9}" presName="sibTrans" presStyleLbl="sibTrans1D1" presStyleIdx="1" presStyleCnt="5"/>
      <dgm:spPr/>
      <dgm:t>
        <a:bodyPr/>
        <a:lstStyle/>
        <a:p>
          <a:endParaRPr lang="es-MX"/>
        </a:p>
      </dgm:t>
    </dgm:pt>
    <dgm:pt modelId="{87ED3714-F610-47EB-8A8B-37BD897F9EA5}" type="pres">
      <dgm:prSet presAssocID="{E7F69AF7-33A0-4857-A6E7-49891431E413}" presName="node" presStyleLbl="node1" presStyleIdx="2" presStyleCnt="5" custScaleX="1353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E9167A-80A0-4695-B703-C723335952B2}" type="pres">
      <dgm:prSet presAssocID="{E7F69AF7-33A0-4857-A6E7-49891431E413}" presName="spNode" presStyleCnt="0"/>
      <dgm:spPr/>
    </dgm:pt>
    <dgm:pt modelId="{21402DB6-5450-47A7-8C10-5567A5666813}" type="pres">
      <dgm:prSet presAssocID="{C6A2E215-EB16-4E71-8BE7-0A9E7029D27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E54467C8-7F95-4632-9256-D3D9081672AC}" type="pres">
      <dgm:prSet presAssocID="{8FF88F3A-5704-4407-AFC0-E9E2CCF47BB9}" presName="node" presStyleLbl="node1" presStyleIdx="3" presStyleCnt="5" custScaleX="1142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20CD6E-B281-48BD-9A73-D8F55C15B719}" type="pres">
      <dgm:prSet presAssocID="{8FF88F3A-5704-4407-AFC0-E9E2CCF47BB9}" presName="spNode" presStyleCnt="0"/>
      <dgm:spPr/>
    </dgm:pt>
    <dgm:pt modelId="{3634AC6B-7DF1-4E59-9AB2-5BF91C36219D}" type="pres">
      <dgm:prSet presAssocID="{F20EEFA6-A4FF-451B-B2F3-181C13303735}" presName="sibTrans" presStyleLbl="sibTrans1D1" presStyleIdx="3" presStyleCnt="5"/>
      <dgm:spPr/>
      <dgm:t>
        <a:bodyPr/>
        <a:lstStyle/>
        <a:p>
          <a:endParaRPr lang="es-MX"/>
        </a:p>
      </dgm:t>
    </dgm:pt>
    <dgm:pt modelId="{DD58EE51-3FD7-4FE4-BC12-7E812FEEBF69}" type="pres">
      <dgm:prSet presAssocID="{4D5B399E-ACCC-41B6-99AD-275D4EB29E0F}" presName="node" presStyleLbl="node1" presStyleIdx="4" presStyleCnt="5" custScaleX="1569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C313DF-FEB0-4377-A57E-046CACE5A1C5}" type="pres">
      <dgm:prSet presAssocID="{4D5B399E-ACCC-41B6-99AD-275D4EB29E0F}" presName="spNode" presStyleCnt="0"/>
      <dgm:spPr/>
    </dgm:pt>
    <dgm:pt modelId="{358FBD0E-5C6F-4AF3-9D4C-BDC6B55D25A8}" type="pres">
      <dgm:prSet presAssocID="{3AF021A6-D9CF-40F8-9A7D-7476332EAF9E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4CBF3F82-385C-4DD7-B814-3735CB38F147}" type="presOf" srcId="{9867279C-0F7A-42EB-A9E3-B5835DC0A1F9}" destId="{F403DFD9-5FA0-442E-9756-E8ED8C1EB798}" srcOrd="0" destOrd="0" presId="urn:microsoft.com/office/officeart/2005/8/layout/cycle5"/>
    <dgm:cxn modelId="{B4F1D4B4-C4D8-45F2-9BCF-649467F6E6FC}" type="presOf" srcId="{3AF021A6-D9CF-40F8-9A7D-7476332EAF9E}" destId="{358FBD0E-5C6F-4AF3-9D4C-BDC6B55D25A8}" srcOrd="0" destOrd="0" presId="urn:microsoft.com/office/officeart/2005/8/layout/cycle5"/>
    <dgm:cxn modelId="{CA60978B-E325-475F-B6FD-7660375BA207}" type="presOf" srcId="{E7F69AF7-33A0-4857-A6E7-49891431E413}" destId="{87ED3714-F610-47EB-8A8B-37BD897F9EA5}" srcOrd="0" destOrd="0" presId="urn:microsoft.com/office/officeart/2005/8/layout/cycle5"/>
    <dgm:cxn modelId="{42628179-A3B3-433F-B727-6E6725D66027}" type="presOf" srcId="{519A08B0-FA64-4AE6-A191-7F2F443DD4C1}" destId="{4957E40D-15B8-42F1-8BC6-58A0F2ADE308}" srcOrd="0" destOrd="0" presId="urn:microsoft.com/office/officeart/2005/8/layout/cycle5"/>
    <dgm:cxn modelId="{3D18469B-C68A-4F51-8B21-993B24B45616}" type="presOf" srcId="{8128359B-08A1-4DEA-A6AF-763E21EA8A65}" destId="{DAA26850-7E37-40AC-A776-440849297B7B}" srcOrd="0" destOrd="0" presId="urn:microsoft.com/office/officeart/2005/8/layout/cycle5"/>
    <dgm:cxn modelId="{C7177C83-44DA-48AD-8A68-B42F0BA90CCE}" srcId="{519A08B0-FA64-4AE6-A191-7F2F443DD4C1}" destId="{8128359B-08A1-4DEA-A6AF-763E21EA8A65}" srcOrd="0" destOrd="0" parTransId="{A9619354-E26D-4D6C-97C8-DCA22F063566}" sibTransId="{E40893DE-C6AD-4445-8AA2-5928E77E13FD}"/>
    <dgm:cxn modelId="{09FA550F-97C7-46A2-8D23-C19BEA1C8BAA}" type="presOf" srcId="{E40893DE-C6AD-4445-8AA2-5928E77E13FD}" destId="{ABE841C6-1B72-4344-B8B7-782F6C5318B6}" srcOrd="0" destOrd="0" presId="urn:microsoft.com/office/officeart/2005/8/layout/cycle5"/>
    <dgm:cxn modelId="{5A0153BF-6B0E-4E2F-8BDA-1DB6E81EDB3B}" srcId="{519A08B0-FA64-4AE6-A191-7F2F443DD4C1}" destId="{D54B658E-5629-4364-92C5-EFC5DB5A1DBE}" srcOrd="1" destOrd="0" parTransId="{07DA39AF-5C0B-4951-82E1-1D29C679F8CF}" sibTransId="{9867279C-0F7A-42EB-A9E3-B5835DC0A1F9}"/>
    <dgm:cxn modelId="{2DEC6782-8711-4269-BC32-427710FD1F8F}" type="presOf" srcId="{4D5B399E-ACCC-41B6-99AD-275D4EB29E0F}" destId="{DD58EE51-3FD7-4FE4-BC12-7E812FEEBF69}" srcOrd="0" destOrd="0" presId="urn:microsoft.com/office/officeart/2005/8/layout/cycle5"/>
    <dgm:cxn modelId="{6A461A7E-80D7-48CF-B74F-06E39FA47106}" srcId="{519A08B0-FA64-4AE6-A191-7F2F443DD4C1}" destId="{E7F69AF7-33A0-4857-A6E7-49891431E413}" srcOrd="2" destOrd="0" parTransId="{A9FD5923-78F3-41E1-86A5-0E539BA1E849}" sibTransId="{C6A2E215-EB16-4E71-8BE7-0A9E7029D27A}"/>
    <dgm:cxn modelId="{8521DE30-3123-4B65-BCB4-E8007923CF3B}" srcId="{519A08B0-FA64-4AE6-A191-7F2F443DD4C1}" destId="{8FF88F3A-5704-4407-AFC0-E9E2CCF47BB9}" srcOrd="3" destOrd="0" parTransId="{EC2875EE-059A-4D6D-AF1E-380BD045324F}" sibTransId="{F20EEFA6-A4FF-451B-B2F3-181C13303735}"/>
    <dgm:cxn modelId="{8ED6D9E0-A6A9-424B-947C-95C36DB4A594}" type="presOf" srcId="{D54B658E-5629-4364-92C5-EFC5DB5A1DBE}" destId="{E864A144-51E2-4F3A-A1A4-41776BFACD86}" srcOrd="0" destOrd="0" presId="urn:microsoft.com/office/officeart/2005/8/layout/cycle5"/>
    <dgm:cxn modelId="{F336D200-8ED9-40D7-A9A0-C8B01E15E19C}" type="presOf" srcId="{8FF88F3A-5704-4407-AFC0-E9E2CCF47BB9}" destId="{E54467C8-7F95-4632-9256-D3D9081672AC}" srcOrd="0" destOrd="0" presId="urn:microsoft.com/office/officeart/2005/8/layout/cycle5"/>
    <dgm:cxn modelId="{D18017DF-FD1F-4AFF-B2F3-7151110C00AA}" type="presOf" srcId="{F20EEFA6-A4FF-451B-B2F3-181C13303735}" destId="{3634AC6B-7DF1-4E59-9AB2-5BF91C36219D}" srcOrd="0" destOrd="0" presId="urn:microsoft.com/office/officeart/2005/8/layout/cycle5"/>
    <dgm:cxn modelId="{65E6B81C-7DB3-474C-9DA3-C75F562E1470}" srcId="{519A08B0-FA64-4AE6-A191-7F2F443DD4C1}" destId="{4D5B399E-ACCC-41B6-99AD-275D4EB29E0F}" srcOrd="4" destOrd="0" parTransId="{CBD07A49-A319-4E3D-A95E-C73A1750269E}" sibTransId="{3AF021A6-D9CF-40F8-9A7D-7476332EAF9E}"/>
    <dgm:cxn modelId="{8D99A591-C986-4837-9DF9-F16232AA49A8}" type="presOf" srcId="{C6A2E215-EB16-4E71-8BE7-0A9E7029D27A}" destId="{21402DB6-5450-47A7-8C10-5567A5666813}" srcOrd="0" destOrd="0" presId="urn:microsoft.com/office/officeart/2005/8/layout/cycle5"/>
    <dgm:cxn modelId="{4A0F6896-E199-4A78-B46A-87A433FD1573}" type="presParOf" srcId="{4957E40D-15B8-42F1-8BC6-58A0F2ADE308}" destId="{DAA26850-7E37-40AC-A776-440849297B7B}" srcOrd="0" destOrd="0" presId="urn:microsoft.com/office/officeart/2005/8/layout/cycle5"/>
    <dgm:cxn modelId="{35DB1B65-04D1-4698-B394-BF3DC80FEFDF}" type="presParOf" srcId="{4957E40D-15B8-42F1-8BC6-58A0F2ADE308}" destId="{7A8B4E34-8400-46BA-885F-FEA380BF74D0}" srcOrd="1" destOrd="0" presId="urn:microsoft.com/office/officeart/2005/8/layout/cycle5"/>
    <dgm:cxn modelId="{A8957170-6099-4BE7-91FF-12100D8EE00A}" type="presParOf" srcId="{4957E40D-15B8-42F1-8BC6-58A0F2ADE308}" destId="{ABE841C6-1B72-4344-B8B7-782F6C5318B6}" srcOrd="2" destOrd="0" presId="urn:microsoft.com/office/officeart/2005/8/layout/cycle5"/>
    <dgm:cxn modelId="{A9CBA379-3CAB-42D9-BA50-685A90B606A4}" type="presParOf" srcId="{4957E40D-15B8-42F1-8BC6-58A0F2ADE308}" destId="{E864A144-51E2-4F3A-A1A4-41776BFACD86}" srcOrd="3" destOrd="0" presId="urn:microsoft.com/office/officeart/2005/8/layout/cycle5"/>
    <dgm:cxn modelId="{0C6DAAFC-0A03-4682-909E-6E8492DF84F8}" type="presParOf" srcId="{4957E40D-15B8-42F1-8BC6-58A0F2ADE308}" destId="{ECE285EF-FE00-4335-8807-9F62F164D55F}" srcOrd="4" destOrd="0" presId="urn:microsoft.com/office/officeart/2005/8/layout/cycle5"/>
    <dgm:cxn modelId="{E05CEDC5-4C1C-404D-8CB4-F1195ACF12F1}" type="presParOf" srcId="{4957E40D-15B8-42F1-8BC6-58A0F2ADE308}" destId="{F403DFD9-5FA0-442E-9756-E8ED8C1EB798}" srcOrd="5" destOrd="0" presId="urn:microsoft.com/office/officeart/2005/8/layout/cycle5"/>
    <dgm:cxn modelId="{51622570-8EFC-4BFB-85C9-825A5DAD18F4}" type="presParOf" srcId="{4957E40D-15B8-42F1-8BC6-58A0F2ADE308}" destId="{87ED3714-F610-47EB-8A8B-37BD897F9EA5}" srcOrd="6" destOrd="0" presId="urn:microsoft.com/office/officeart/2005/8/layout/cycle5"/>
    <dgm:cxn modelId="{640BD9D2-9F91-43D2-BE50-FE4A7BA75F38}" type="presParOf" srcId="{4957E40D-15B8-42F1-8BC6-58A0F2ADE308}" destId="{9AE9167A-80A0-4695-B703-C723335952B2}" srcOrd="7" destOrd="0" presId="urn:microsoft.com/office/officeart/2005/8/layout/cycle5"/>
    <dgm:cxn modelId="{E5AEE6D6-35D5-4C43-AFFE-1012FBFD341B}" type="presParOf" srcId="{4957E40D-15B8-42F1-8BC6-58A0F2ADE308}" destId="{21402DB6-5450-47A7-8C10-5567A5666813}" srcOrd="8" destOrd="0" presId="urn:microsoft.com/office/officeart/2005/8/layout/cycle5"/>
    <dgm:cxn modelId="{8C585D4E-1AF9-4185-BB46-78832977421B}" type="presParOf" srcId="{4957E40D-15B8-42F1-8BC6-58A0F2ADE308}" destId="{E54467C8-7F95-4632-9256-D3D9081672AC}" srcOrd="9" destOrd="0" presId="urn:microsoft.com/office/officeart/2005/8/layout/cycle5"/>
    <dgm:cxn modelId="{49190B12-A516-4A97-B678-7AE8908F526E}" type="presParOf" srcId="{4957E40D-15B8-42F1-8BC6-58A0F2ADE308}" destId="{A620CD6E-B281-48BD-9A73-D8F55C15B719}" srcOrd="10" destOrd="0" presId="urn:microsoft.com/office/officeart/2005/8/layout/cycle5"/>
    <dgm:cxn modelId="{197A1313-929F-4A50-8A33-5CDA8AE5AB97}" type="presParOf" srcId="{4957E40D-15B8-42F1-8BC6-58A0F2ADE308}" destId="{3634AC6B-7DF1-4E59-9AB2-5BF91C36219D}" srcOrd="11" destOrd="0" presId="urn:microsoft.com/office/officeart/2005/8/layout/cycle5"/>
    <dgm:cxn modelId="{E7CCC01B-420B-4724-BFE4-D684224E0B45}" type="presParOf" srcId="{4957E40D-15B8-42F1-8BC6-58A0F2ADE308}" destId="{DD58EE51-3FD7-4FE4-BC12-7E812FEEBF69}" srcOrd="12" destOrd="0" presId="urn:microsoft.com/office/officeart/2005/8/layout/cycle5"/>
    <dgm:cxn modelId="{06823255-A845-476D-87E9-4BF503827559}" type="presParOf" srcId="{4957E40D-15B8-42F1-8BC6-58A0F2ADE308}" destId="{3AC313DF-FEB0-4377-A57E-046CACE5A1C5}" srcOrd="13" destOrd="0" presId="urn:microsoft.com/office/officeart/2005/8/layout/cycle5"/>
    <dgm:cxn modelId="{C88A8EFF-A3D1-451E-BD6A-3D37DDB504A9}" type="presParOf" srcId="{4957E40D-15B8-42F1-8BC6-58A0F2ADE308}" destId="{358FBD0E-5C6F-4AF3-9D4C-BDC6B55D25A8}" srcOrd="14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9924A9E-05C7-48E5-BDA1-766CD6709C89}" type="doc">
      <dgm:prSet loTypeId="urn:microsoft.com/office/officeart/2005/8/layout/venn2" loCatId="relationship" qsTypeId="urn:microsoft.com/office/officeart/2005/8/quickstyle/3d3" qsCatId="3D" csTypeId="urn:microsoft.com/office/officeart/2005/8/colors/colorful1#6" csCatId="colorful" phldr="1"/>
      <dgm:spPr/>
      <dgm:t>
        <a:bodyPr/>
        <a:lstStyle/>
        <a:p>
          <a:endParaRPr lang="es-MX"/>
        </a:p>
      </dgm:t>
    </dgm:pt>
    <dgm:pt modelId="{9AEC4411-8342-4F0D-90D5-EE3E731701E0}">
      <dgm:prSet phldrT="[Texto]"/>
      <dgm:spPr/>
      <dgm:t>
        <a:bodyPr/>
        <a:lstStyle/>
        <a:p>
          <a:r>
            <a:rPr lang="es-MX" dirty="0" smtClean="0"/>
            <a:t>Gobierno</a:t>
          </a:r>
          <a:endParaRPr lang="es-MX" dirty="0"/>
        </a:p>
      </dgm:t>
    </dgm:pt>
    <dgm:pt modelId="{4A7C3558-5CE4-469B-B641-90C0985B120A}" type="parTrans" cxnId="{66604652-7DEB-4F1B-90DF-202478938796}">
      <dgm:prSet/>
      <dgm:spPr/>
      <dgm:t>
        <a:bodyPr/>
        <a:lstStyle/>
        <a:p>
          <a:endParaRPr lang="es-MX"/>
        </a:p>
      </dgm:t>
    </dgm:pt>
    <dgm:pt modelId="{9D77FD38-78E5-4A6C-A842-F89CED4C214E}" type="sibTrans" cxnId="{66604652-7DEB-4F1B-90DF-202478938796}">
      <dgm:prSet/>
      <dgm:spPr/>
      <dgm:t>
        <a:bodyPr/>
        <a:lstStyle/>
        <a:p>
          <a:endParaRPr lang="es-MX"/>
        </a:p>
      </dgm:t>
    </dgm:pt>
    <dgm:pt modelId="{B1DDCC20-9B2D-4E55-AD86-356EEAE04FB6}">
      <dgm:prSet phldrT="[Texto]"/>
      <dgm:spPr/>
      <dgm:t>
        <a:bodyPr/>
        <a:lstStyle/>
        <a:p>
          <a:r>
            <a:rPr lang="es-MX" dirty="0" smtClean="0"/>
            <a:t>Escuela y trabajo</a:t>
          </a:r>
          <a:endParaRPr lang="es-MX" dirty="0"/>
        </a:p>
      </dgm:t>
    </dgm:pt>
    <dgm:pt modelId="{21D858EC-ED76-4C23-84E2-79DBC29868E1}" type="parTrans" cxnId="{8FC5F616-2145-436D-AD71-015F069C21B7}">
      <dgm:prSet/>
      <dgm:spPr/>
      <dgm:t>
        <a:bodyPr/>
        <a:lstStyle/>
        <a:p>
          <a:endParaRPr lang="es-MX"/>
        </a:p>
      </dgm:t>
    </dgm:pt>
    <dgm:pt modelId="{0CADCEDD-6929-423D-B1B2-36C977BEC140}" type="sibTrans" cxnId="{8FC5F616-2145-436D-AD71-015F069C21B7}">
      <dgm:prSet/>
      <dgm:spPr/>
      <dgm:t>
        <a:bodyPr/>
        <a:lstStyle/>
        <a:p>
          <a:endParaRPr lang="es-MX"/>
        </a:p>
      </dgm:t>
    </dgm:pt>
    <dgm:pt modelId="{D66D5C45-1344-42CF-849F-1D3A9A28BC33}">
      <dgm:prSet phldrT="[Texto]"/>
      <dgm:spPr/>
      <dgm:t>
        <a:bodyPr/>
        <a:lstStyle/>
        <a:p>
          <a:r>
            <a:rPr lang="es-MX" dirty="0" smtClean="0"/>
            <a:t>Familia</a:t>
          </a:r>
          <a:endParaRPr lang="es-MX" dirty="0"/>
        </a:p>
      </dgm:t>
    </dgm:pt>
    <dgm:pt modelId="{64D73A3C-6747-4A7B-8DB3-8831EC7AAC8C}" type="parTrans" cxnId="{992DDDD9-6826-4333-9839-619F3E6E9790}">
      <dgm:prSet/>
      <dgm:spPr/>
      <dgm:t>
        <a:bodyPr/>
        <a:lstStyle/>
        <a:p>
          <a:endParaRPr lang="es-MX"/>
        </a:p>
      </dgm:t>
    </dgm:pt>
    <dgm:pt modelId="{5249A0E3-D25A-419F-90CD-18C448F132C2}" type="sibTrans" cxnId="{992DDDD9-6826-4333-9839-619F3E6E9790}">
      <dgm:prSet/>
      <dgm:spPr/>
      <dgm:t>
        <a:bodyPr/>
        <a:lstStyle/>
        <a:p>
          <a:endParaRPr lang="es-MX"/>
        </a:p>
      </dgm:t>
    </dgm:pt>
    <dgm:pt modelId="{5E75D823-2137-4E44-BAB7-49EBF638D8A6}">
      <dgm:prSet phldrT="[Texto]"/>
      <dgm:spPr/>
      <dgm:t>
        <a:bodyPr/>
        <a:lstStyle/>
        <a:p>
          <a:r>
            <a:rPr lang="es-MX" dirty="0" smtClean="0"/>
            <a:t>Mi Persona</a:t>
          </a:r>
          <a:endParaRPr lang="es-MX" dirty="0"/>
        </a:p>
      </dgm:t>
    </dgm:pt>
    <dgm:pt modelId="{EE1F3456-7313-4EF8-8EE5-4E9556841C77}" type="parTrans" cxnId="{D1297049-CF45-4B52-B924-C5A125F40E94}">
      <dgm:prSet/>
      <dgm:spPr/>
      <dgm:t>
        <a:bodyPr/>
        <a:lstStyle/>
        <a:p>
          <a:endParaRPr lang="es-MX"/>
        </a:p>
      </dgm:t>
    </dgm:pt>
    <dgm:pt modelId="{4A3B01F8-B3DF-45F1-9E40-258144ABA109}" type="sibTrans" cxnId="{D1297049-CF45-4B52-B924-C5A125F40E94}">
      <dgm:prSet/>
      <dgm:spPr/>
      <dgm:t>
        <a:bodyPr/>
        <a:lstStyle/>
        <a:p>
          <a:endParaRPr lang="es-MX"/>
        </a:p>
      </dgm:t>
    </dgm:pt>
    <dgm:pt modelId="{8F05A477-4B6B-4258-8687-3A4BD8F9098D}" type="pres">
      <dgm:prSet presAssocID="{C9924A9E-05C7-48E5-BDA1-766CD6709C89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24A41CD7-F49F-4BBA-8042-63CB03195165}" type="pres">
      <dgm:prSet presAssocID="{C9924A9E-05C7-48E5-BDA1-766CD6709C89}" presName="comp1" presStyleCnt="0"/>
      <dgm:spPr/>
    </dgm:pt>
    <dgm:pt modelId="{D9CFB05E-0B15-441C-BF25-243EE7A8FB47}" type="pres">
      <dgm:prSet presAssocID="{C9924A9E-05C7-48E5-BDA1-766CD6709C89}" presName="circle1" presStyleLbl="node1" presStyleIdx="0" presStyleCnt="4"/>
      <dgm:spPr/>
      <dgm:t>
        <a:bodyPr/>
        <a:lstStyle/>
        <a:p>
          <a:endParaRPr lang="es-MX"/>
        </a:p>
      </dgm:t>
    </dgm:pt>
    <dgm:pt modelId="{E11C6650-7E45-4907-987C-CBB408BB0E2B}" type="pres">
      <dgm:prSet presAssocID="{C9924A9E-05C7-48E5-BDA1-766CD6709C89}" presName="c1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8C201546-F2E8-487A-AF81-A75AD1244047}" type="pres">
      <dgm:prSet presAssocID="{C9924A9E-05C7-48E5-BDA1-766CD6709C89}" presName="comp2" presStyleCnt="0"/>
      <dgm:spPr/>
    </dgm:pt>
    <dgm:pt modelId="{70301354-45F3-4B8A-88D3-AFD91BB6AC2E}" type="pres">
      <dgm:prSet presAssocID="{C9924A9E-05C7-48E5-BDA1-766CD6709C89}" presName="circle2" presStyleLbl="node1" presStyleIdx="1" presStyleCnt="4"/>
      <dgm:spPr/>
      <dgm:t>
        <a:bodyPr/>
        <a:lstStyle/>
        <a:p>
          <a:endParaRPr lang="es-MX"/>
        </a:p>
      </dgm:t>
    </dgm:pt>
    <dgm:pt modelId="{511EEDE8-9094-40C2-9DA2-328F59702B79}" type="pres">
      <dgm:prSet presAssocID="{C9924A9E-05C7-48E5-BDA1-766CD6709C89}" presName="c2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417DD126-3CE8-4031-B481-E0B1C9F1CC95}" type="pres">
      <dgm:prSet presAssocID="{C9924A9E-05C7-48E5-BDA1-766CD6709C89}" presName="comp3" presStyleCnt="0"/>
      <dgm:spPr/>
    </dgm:pt>
    <dgm:pt modelId="{70985519-780D-4F5C-8F09-8050C111763C}" type="pres">
      <dgm:prSet presAssocID="{C9924A9E-05C7-48E5-BDA1-766CD6709C89}" presName="circle3" presStyleLbl="node1" presStyleIdx="2" presStyleCnt="4"/>
      <dgm:spPr/>
      <dgm:t>
        <a:bodyPr/>
        <a:lstStyle/>
        <a:p>
          <a:endParaRPr lang="es-MX"/>
        </a:p>
      </dgm:t>
    </dgm:pt>
    <dgm:pt modelId="{F0E91E05-242E-44C4-9FAB-FDC20036D41D}" type="pres">
      <dgm:prSet presAssocID="{C9924A9E-05C7-48E5-BDA1-766CD6709C89}" presName="c3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9E69A0C-A1FC-4B38-8DFB-792A01046151}" type="pres">
      <dgm:prSet presAssocID="{C9924A9E-05C7-48E5-BDA1-766CD6709C89}" presName="comp4" presStyleCnt="0"/>
      <dgm:spPr/>
    </dgm:pt>
    <dgm:pt modelId="{0D6487C7-160E-4033-9CD1-F7384903C215}" type="pres">
      <dgm:prSet presAssocID="{C9924A9E-05C7-48E5-BDA1-766CD6709C89}" presName="circle4" presStyleLbl="node1" presStyleIdx="3" presStyleCnt="4"/>
      <dgm:spPr/>
      <dgm:t>
        <a:bodyPr/>
        <a:lstStyle/>
        <a:p>
          <a:endParaRPr lang="es-MX"/>
        </a:p>
      </dgm:t>
    </dgm:pt>
    <dgm:pt modelId="{D0C07FAD-D91F-446C-8DB9-09EC00326DC8}" type="pres">
      <dgm:prSet presAssocID="{C9924A9E-05C7-48E5-BDA1-766CD6709C89}" presName="c4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66604652-7DEB-4F1B-90DF-202478938796}" srcId="{C9924A9E-05C7-48E5-BDA1-766CD6709C89}" destId="{9AEC4411-8342-4F0D-90D5-EE3E731701E0}" srcOrd="0" destOrd="0" parTransId="{4A7C3558-5CE4-469B-B641-90C0985B120A}" sibTransId="{9D77FD38-78E5-4A6C-A842-F89CED4C214E}"/>
    <dgm:cxn modelId="{5BA3BB8A-1C66-48E7-87BA-485DEC3B712B}" type="presOf" srcId="{D66D5C45-1344-42CF-849F-1D3A9A28BC33}" destId="{70985519-780D-4F5C-8F09-8050C111763C}" srcOrd="0" destOrd="0" presId="urn:microsoft.com/office/officeart/2005/8/layout/venn2"/>
    <dgm:cxn modelId="{3379DDFD-BE7E-4328-839A-2603D7241EEE}" type="presOf" srcId="{B1DDCC20-9B2D-4E55-AD86-356EEAE04FB6}" destId="{511EEDE8-9094-40C2-9DA2-328F59702B79}" srcOrd="1" destOrd="0" presId="urn:microsoft.com/office/officeart/2005/8/layout/venn2"/>
    <dgm:cxn modelId="{53D361B5-A98E-46ED-ADF0-DF2B3C781710}" type="presOf" srcId="{5E75D823-2137-4E44-BAB7-49EBF638D8A6}" destId="{0D6487C7-160E-4033-9CD1-F7384903C215}" srcOrd="0" destOrd="0" presId="urn:microsoft.com/office/officeart/2005/8/layout/venn2"/>
    <dgm:cxn modelId="{71BA5618-6979-4B4F-9AAC-3B02DA9D1532}" type="presOf" srcId="{5E75D823-2137-4E44-BAB7-49EBF638D8A6}" destId="{D0C07FAD-D91F-446C-8DB9-09EC00326DC8}" srcOrd="1" destOrd="0" presId="urn:microsoft.com/office/officeart/2005/8/layout/venn2"/>
    <dgm:cxn modelId="{D1297049-CF45-4B52-B924-C5A125F40E94}" srcId="{C9924A9E-05C7-48E5-BDA1-766CD6709C89}" destId="{5E75D823-2137-4E44-BAB7-49EBF638D8A6}" srcOrd="3" destOrd="0" parTransId="{EE1F3456-7313-4EF8-8EE5-4E9556841C77}" sibTransId="{4A3B01F8-B3DF-45F1-9E40-258144ABA109}"/>
    <dgm:cxn modelId="{D64485F0-87CC-4CEA-9371-C92501177EC3}" type="presOf" srcId="{B1DDCC20-9B2D-4E55-AD86-356EEAE04FB6}" destId="{70301354-45F3-4B8A-88D3-AFD91BB6AC2E}" srcOrd="0" destOrd="0" presId="urn:microsoft.com/office/officeart/2005/8/layout/venn2"/>
    <dgm:cxn modelId="{992DDDD9-6826-4333-9839-619F3E6E9790}" srcId="{C9924A9E-05C7-48E5-BDA1-766CD6709C89}" destId="{D66D5C45-1344-42CF-849F-1D3A9A28BC33}" srcOrd="2" destOrd="0" parTransId="{64D73A3C-6747-4A7B-8DB3-8831EC7AAC8C}" sibTransId="{5249A0E3-D25A-419F-90CD-18C448F132C2}"/>
    <dgm:cxn modelId="{FF51EC56-2E62-4678-A4AF-4210507D0A82}" type="presOf" srcId="{D66D5C45-1344-42CF-849F-1D3A9A28BC33}" destId="{F0E91E05-242E-44C4-9FAB-FDC20036D41D}" srcOrd="1" destOrd="0" presId="urn:microsoft.com/office/officeart/2005/8/layout/venn2"/>
    <dgm:cxn modelId="{29C23DC1-E910-4D9D-A0B4-CFB243CC520F}" type="presOf" srcId="{C9924A9E-05C7-48E5-BDA1-766CD6709C89}" destId="{8F05A477-4B6B-4258-8687-3A4BD8F9098D}" srcOrd="0" destOrd="0" presId="urn:microsoft.com/office/officeart/2005/8/layout/venn2"/>
    <dgm:cxn modelId="{DEFE11E1-4C3E-457D-8369-B377247D63DF}" type="presOf" srcId="{9AEC4411-8342-4F0D-90D5-EE3E731701E0}" destId="{D9CFB05E-0B15-441C-BF25-243EE7A8FB47}" srcOrd="0" destOrd="0" presId="urn:microsoft.com/office/officeart/2005/8/layout/venn2"/>
    <dgm:cxn modelId="{8FC5F616-2145-436D-AD71-015F069C21B7}" srcId="{C9924A9E-05C7-48E5-BDA1-766CD6709C89}" destId="{B1DDCC20-9B2D-4E55-AD86-356EEAE04FB6}" srcOrd="1" destOrd="0" parTransId="{21D858EC-ED76-4C23-84E2-79DBC29868E1}" sibTransId="{0CADCEDD-6929-423D-B1B2-36C977BEC140}"/>
    <dgm:cxn modelId="{D9F7F035-2C5C-4D63-BF6A-05CAF998236B}" type="presOf" srcId="{9AEC4411-8342-4F0D-90D5-EE3E731701E0}" destId="{E11C6650-7E45-4907-987C-CBB408BB0E2B}" srcOrd="1" destOrd="0" presId="urn:microsoft.com/office/officeart/2005/8/layout/venn2"/>
    <dgm:cxn modelId="{1BDFD3A6-454F-40E2-9092-F3EF78EED111}" type="presParOf" srcId="{8F05A477-4B6B-4258-8687-3A4BD8F9098D}" destId="{24A41CD7-F49F-4BBA-8042-63CB03195165}" srcOrd="0" destOrd="0" presId="urn:microsoft.com/office/officeart/2005/8/layout/venn2"/>
    <dgm:cxn modelId="{321139B1-6A48-4B96-9FE8-5FCC345A13F7}" type="presParOf" srcId="{24A41CD7-F49F-4BBA-8042-63CB03195165}" destId="{D9CFB05E-0B15-441C-BF25-243EE7A8FB47}" srcOrd="0" destOrd="0" presId="urn:microsoft.com/office/officeart/2005/8/layout/venn2"/>
    <dgm:cxn modelId="{029CE059-DABF-4D00-BBB3-E047E4FA01D2}" type="presParOf" srcId="{24A41CD7-F49F-4BBA-8042-63CB03195165}" destId="{E11C6650-7E45-4907-987C-CBB408BB0E2B}" srcOrd="1" destOrd="0" presId="urn:microsoft.com/office/officeart/2005/8/layout/venn2"/>
    <dgm:cxn modelId="{4F5C2BA0-2A7A-4514-A933-E3F6E369768C}" type="presParOf" srcId="{8F05A477-4B6B-4258-8687-3A4BD8F9098D}" destId="{8C201546-F2E8-487A-AF81-A75AD1244047}" srcOrd="1" destOrd="0" presId="urn:microsoft.com/office/officeart/2005/8/layout/venn2"/>
    <dgm:cxn modelId="{425E1299-8872-4C17-9C80-B8EC51F3FAE5}" type="presParOf" srcId="{8C201546-F2E8-487A-AF81-A75AD1244047}" destId="{70301354-45F3-4B8A-88D3-AFD91BB6AC2E}" srcOrd="0" destOrd="0" presId="urn:microsoft.com/office/officeart/2005/8/layout/venn2"/>
    <dgm:cxn modelId="{7395F02C-9A48-4296-AB32-28F278445B94}" type="presParOf" srcId="{8C201546-F2E8-487A-AF81-A75AD1244047}" destId="{511EEDE8-9094-40C2-9DA2-328F59702B79}" srcOrd="1" destOrd="0" presId="urn:microsoft.com/office/officeart/2005/8/layout/venn2"/>
    <dgm:cxn modelId="{08CA661D-F7E7-48B0-946C-F7B7061733A9}" type="presParOf" srcId="{8F05A477-4B6B-4258-8687-3A4BD8F9098D}" destId="{417DD126-3CE8-4031-B481-E0B1C9F1CC95}" srcOrd="2" destOrd="0" presId="urn:microsoft.com/office/officeart/2005/8/layout/venn2"/>
    <dgm:cxn modelId="{30133F14-521D-429C-916E-2BE0EF5BD893}" type="presParOf" srcId="{417DD126-3CE8-4031-B481-E0B1C9F1CC95}" destId="{70985519-780D-4F5C-8F09-8050C111763C}" srcOrd="0" destOrd="0" presId="urn:microsoft.com/office/officeart/2005/8/layout/venn2"/>
    <dgm:cxn modelId="{5E98EEA8-51B7-41FB-96D0-4C561440A72F}" type="presParOf" srcId="{417DD126-3CE8-4031-B481-E0B1C9F1CC95}" destId="{F0E91E05-242E-44C4-9FAB-FDC20036D41D}" srcOrd="1" destOrd="0" presId="urn:microsoft.com/office/officeart/2005/8/layout/venn2"/>
    <dgm:cxn modelId="{31A40BA0-DC2A-42CB-9965-F2F595936339}" type="presParOf" srcId="{8F05A477-4B6B-4258-8687-3A4BD8F9098D}" destId="{99E69A0C-A1FC-4B38-8DFB-792A01046151}" srcOrd="3" destOrd="0" presId="urn:microsoft.com/office/officeart/2005/8/layout/venn2"/>
    <dgm:cxn modelId="{C9A6BA81-3818-4302-B45D-EA3B13C4E4E8}" type="presParOf" srcId="{99E69A0C-A1FC-4B38-8DFB-792A01046151}" destId="{0D6487C7-160E-4033-9CD1-F7384903C215}" srcOrd="0" destOrd="0" presId="urn:microsoft.com/office/officeart/2005/8/layout/venn2"/>
    <dgm:cxn modelId="{EBB9FF55-0D7A-4096-8E4B-4687D77CEE57}" type="presParOf" srcId="{99E69A0C-A1FC-4B38-8DFB-792A01046151}" destId="{D0C07FAD-D91F-446C-8DB9-09EC00326DC8}" srcOrd="1" destOrd="0" presId="urn:microsoft.com/office/officeart/2005/8/layout/venn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BAE660A-61EA-4DAA-9E9C-AAE41DCD8348}" type="doc">
      <dgm:prSet loTypeId="urn:microsoft.com/office/officeart/2005/8/layout/matrix2" loCatId="matrix" qsTypeId="urn:microsoft.com/office/officeart/2005/8/quickstyle/simple1" qsCatId="simple" csTypeId="urn:microsoft.com/office/officeart/2005/8/colors/colorful1#8" csCatId="colorful" phldr="1"/>
      <dgm:spPr/>
      <dgm:t>
        <a:bodyPr/>
        <a:lstStyle/>
        <a:p>
          <a:endParaRPr lang="es-MX"/>
        </a:p>
      </dgm:t>
    </dgm:pt>
    <dgm:pt modelId="{4C7FFD10-B140-4A80-9589-D3862A75B501}">
      <dgm:prSet phldrT="[Texto]"/>
      <dgm:spPr/>
      <dgm:t>
        <a:bodyPr/>
        <a:lstStyle/>
        <a:p>
          <a:r>
            <a:rPr lang="es-MX" dirty="0" smtClean="0"/>
            <a:t>Reivindicación</a:t>
          </a:r>
        </a:p>
        <a:p>
          <a:r>
            <a:rPr lang="es-MX" dirty="0" smtClean="0"/>
            <a:t>(Desconocimiento de las reglas para formar parte)</a:t>
          </a:r>
          <a:endParaRPr lang="es-MX" dirty="0"/>
        </a:p>
      </dgm:t>
    </dgm:pt>
    <dgm:pt modelId="{2881822B-8CE2-4036-8142-DD75B6EE017B}" type="parTrans" cxnId="{FFF273D4-4AF8-43B4-8509-859DC21872D7}">
      <dgm:prSet/>
      <dgm:spPr/>
      <dgm:t>
        <a:bodyPr/>
        <a:lstStyle/>
        <a:p>
          <a:endParaRPr lang="es-MX"/>
        </a:p>
      </dgm:t>
    </dgm:pt>
    <dgm:pt modelId="{B93E1C80-6193-4A06-AFB7-E4895BA587D6}" type="sibTrans" cxnId="{FFF273D4-4AF8-43B4-8509-859DC21872D7}">
      <dgm:prSet/>
      <dgm:spPr/>
      <dgm:t>
        <a:bodyPr/>
        <a:lstStyle/>
        <a:p>
          <a:endParaRPr lang="es-MX"/>
        </a:p>
      </dgm:t>
    </dgm:pt>
    <dgm:pt modelId="{426FA0D9-5111-4BC0-888E-90803E0548D0}">
      <dgm:prSet phldrT="[Texto]"/>
      <dgm:spPr/>
      <dgm:t>
        <a:bodyPr/>
        <a:lstStyle/>
        <a:p>
          <a:r>
            <a:rPr lang="es-MX" dirty="0" smtClean="0"/>
            <a:t>Integración</a:t>
          </a:r>
        </a:p>
        <a:p>
          <a:r>
            <a:rPr lang="es-MX" dirty="0" smtClean="0"/>
            <a:t>(ciudadanía activa)</a:t>
          </a:r>
          <a:endParaRPr lang="es-MX" dirty="0"/>
        </a:p>
      </dgm:t>
    </dgm:pt>
    <dgm:pt modelId="{7A88AE02-B819-4CD7-A8F1-01949CDB4E36}" type="parTrans" cxnId="{B123F3BB-1E1F-4520-9718-CD1E2A159448}">
      <dgm:prSet/>
      <dgm:spPr/>
      <dgm:t>
        <a:bodyPr/>
        <a:lstStyle/>
        <a:p>
          <a:endParaRPr lang="es-MX"/>
        </a:p>
      </dgm:t>
    </dgm:pt>
    <dgm:pt modelId="{6ED23404-0C68-475D-B7FB-3D46C4B649EF}" type="sibTrans" cxnId="{B123F3BB-1E1F-4520-9718-CD1E2A159448}">
      <dgm:prSet/>
      <dgm:spPr/>
      <dgm:t>
        <a:bodyPr/>
        <a:lstStyle/>
        <a:p>
          <a:endParaRPr lang="es-MX"/>
        </a:p>
      </dgm:t>
    </dgm:pt>
    <dgm:pt modelId="{4BB64666-B3F3-4219-A4E4-7F4D448AF3AD}">
      <dgm:prSet phldrT="[Texto]"/>
      <dgm:spPr/>
      <dgm:t>
        <a:bodyPr/>
        <a:lstStyle/>
        <a:p>
          <a:r>
            <a:rPr lang="es-MX" dirty="0" smtClean="0"/>
            <a:t>Exclusión </a:t>
          </a:r>
        </a:p>
        <a:p>
          <a:r>
            <a:rPr lang="es-MX" dirty="0" smtClean="0"/>
            <a:t>autoexclusión</a:t>
          </a:r>
        </a:p>
        <a:p>
          <a:r>
            <a:rPr lang="es-MX" dirty="0" smtClean="0"/>
            <a:t>(Desconocimiento mutuo)</a:t>
          </a:r>
          <a:endParaRPr lang="es-MX" dirty="0"/>
        </a:p>
      </dgm:t>
    </dgm:pt>
    <dgm:pt modelId="{23047F79-456F-464E-9E60-A9621FF412C0}" type="parTrans" cxnId="{55A4C0EB-C241-4E28-B312-5A587152649A}">
      <dgm:prSet/>
      <dgm:spPr/>
      <dgm:t>
        <a:bodyPr/>
        <a:lstStyle/>
        <a:p>
          <a:endParaRPr lang="es-MX"/>
        </a:p>
      </dgm:t>
    </dgm:pt>
    <dgm:pt modelId="{5E0A01AF-EC26-4C91-8404-48B64412F81F}" type="sibTrans" cxnId="{55A4C0EB-C241-4E28-B312-5A587152649A}">
      <dgm:prSet/>
      <dgm:spPr/>
      <dgm:t>
        <a:bodyPr/>
        <a:lstStyle/>
        <a:p>
          <a:endParaRPr lang="es-MX"/>
        </a:p>
      </dgm:t>
    </dgm:pt>
    <dgm:pt modelId="{C74F8BBC-1502-411A-A161-FC5384D3998E}">
      <dgm:prSet phldrT="[Texto]"/>
      <dgm:spPr/>
      <dgm:t>
        <a:bodyPr/>
        <a:lstStyle/>
        <a:p>
          <a:r>
            <a:rPr lang="es-MX" dirty="0" smtClean="0"/>
            <a:t>Apatía</a:t>
          </a:r>
        </a:p>
        <a:p>
          <a:r>
            <a:rPr lang="es-MX" dirty="0" smtClean="0"/>
            <a:t>Alienación</a:t>
          </a:r>
        </a:p>
        <a:p>
          <a:r>
            <a:rPr lang="es-MX" dirty="0" smtClean="0"/>
            <a:t>(Desacuerdo entre partes)</a:t>
          </a:r>
          <a:endParaRPr lang="es-MX" dirty="0"/>
        </a:p>
      </dgm:t>
    </dgm:pt>
    <dgm:pt modelId="{D00AF756-DB75-4D47-A09F-05D33D07EAA9}" type="parTrans" cxnId="{88A2532D-0267-4348-97F6-8464DCCE2439}">
      <dgm:prSet/>
      <dgm:spPr/>
      <dgm:t>
        <a:bodyPr/>
        <a:lstStyle/>
        <a:p>
          <a:endParaRPr lang="es-MX"/>
        </a:p>
      </dgm:t>
    </dgm:pt>
    <dgm:pt modelId="{6CDC3C98-539F-4A42-BD1A-B9B940C94DD5}" type="sibTrans" cxnId="{88A2532D-0267-4348-97F6-8464DCCE2439}">
      <dgm:prSet/>
      <dgm:spPr/>
      <dgm:t>
        <a:bodyPr/>
        <a:lstStyle/>
        <a:p>
          <a:endParaRPr lang="es-MX"/>
        </a:p>
      </dgm:t>
    </dgm:pt>
    <dgm:pt modelId="{7DF1282E-B268-475D-A2B0-6244D55B5B50}" type="pres">
      <dgm:prSet presAssocID="{7BAE660A-61EA-4DAA-9E9C-AAE41DCD8348}" presName="matrix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7A5AE373-996B-40DD-ADBD-17ABA5604119}" type="pres">
      <dgm:prSet presAssocID="{7BAE660A-61EA-4DAA-9E9C-AAE41DCD8348}" presName="axisShape" presStyleLbl="bgShp" presStyleIdx="0" presStyleCnt="1"/>
      <dgm:spPr/>
    </dgm:pt>
    <dgm:pt modelId="{3A669E69-596B-4A08-864A-785EA25AA92C}" type="pres">
      <dgm:prSet presAssocID="{7BAE660A-61EA-4DAA-9E9C-AAE41DCD8348}" presName="rect1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24EB825E-88DC-4B4E-9813-8649B0C09AC7}" type="pres">
      <dgm:prSet presAssocID="{7BAE660A-61EA-4DAA-9E9C-AAE41DCD8348}" presName="rect2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20A4F4-805E-4835-AFAF-BA111B8E744B}" type="pres">
      <dgm:prSet presAssocID="{7BAE660A-61EA-4DAA-9E9C-AAE41DCD8348}" presName="rect3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6347C983-F4C7-49A3-AF26-8DD2F432D41D}" type="pres">
      <dgm:prSet presAssocID="{7BAE660A-61EA-4DAA-9E9C-AAE41DCD8348}" presName="rect4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MX"/>
        </a:p>
      </dgm:t>
    </dgm:pt>
  </dgm:ptLst>
  <dgm:cxnLst>
    <dgm:cxn modelId="{55A4C0EB-C241-4E28-B312-5A587152649A}" srcId="{7BAE660A-61EA-4DAA-9E9C-AAE41DCD8348}" destId="{4BB64666-B3F3-4219-A4E4-7F4D448AF3AD}" srcOrd="2" destOrd="0" parTransId="{23047F79-456F-464E-9E60-A9621FF412C0}" sibTransId="{5E0A01AF-EC26-4C91-8404-48B64412F81F}"/>
    <dgm:cxn modelId="{FFF273D4-4AF8-43B4-8509-859DC21872D7}" srcId="{7BAE660A-61EA-4DAA-9E9C-AAE41DCD8348}" destId="{4C7FFD10-B140-4A80-9589-D3862A75B501}" srcOrd="0" destOrd="0" parTransId="{2881822B-8CE2-4036-8142-DD75B6EE017B}" sibTransId="{B93E1C80-6193-4A06-AFB7-E4895BA587D6}"/>
    <dgm:cxn modelId="{B123F3BB-1E1F-4520-9718-CD1E2A159448}" srcId="{7BAE660A-61EA-4DAA-9E9C-AAE41DCD8348}" destId="{426FA0D9-5111-4BC0-888E-90803E0548D0}" srcOrd="1" destOrd="0" parTransId="{7A88AE02-B819-4CD7-A8F1-01949CDB4E36}" sibTransId="{6ED23404-0C68-475D-B7FB-3D46C4B649EF}"/>
    <dgm:cxn modelId="{CD472405-9820-435E-B6F7-E2CBE0D2FAB3}" type="presOf" srcId="{4BB64666-B3F3-4219-A4E4-7F4D448AF3AD}" destId="{9A20A4F4-805E-4835-AFAF-BA111B8E744B}" srcOrd="0" destOrd="0" presId="urn:microsoft.com/office/officeart/2005/8/layout/matrix2"/>
    <dgm:cxn modelId="{8C3D0D50-ABD0-44FC-A67A-8374873E8DA1}" type="presOf" srcId="{C74F8BBC-1502-411A-A161-FC5384D3998E}" destId="{6347C983-F4C7-49A3-AF26-8DD2F432D41D}" srcOrd="0" destOrd="0" presId="urn:microsoft.com/office/officeart/2005/8/layout/matrix2"/>
    <dgm:cxn modelId="{1A8B9351-1654-449F-B935-0299DA833FB9}" type="presOf" srcId="{7BAE660A-61EA-4DAA-9E9C-AAE41DCD8348}" destId="{7DF1282E-B268-475D-A2B0-6244D55B5B50}" srcOrd="0" destOrd="0" presId="urn:microsoft.com/office/officeart/2005/8/layout/matrix2"/>
    <dgm:cxn modelId="{88A2532D-0267-4348-97F6-8464DCCE2439}" srcId="{7BAE660A-61EA-4DAA-9E9C-AAE41DCD8348}" destId="{C74F8BBC-1502-411A-A161-FC5384D3998E}" srcOrd="3" destOrd="0" parTransId="{D00AF756-DB75-4D47-A09F-05D33D07EAA9}" sibTransId="{6CDC3C98-539F-4A42-BD1A-B9B940C94DD5}"/>
    <dgm:cxn modelId="{F704A067-1133-437E-8EF7-FEDC5285FC25}" type="presOf" srcId="{4C7FFD10-B140-4A80-9589-D3862A75B501}" destId="{3A669E69-596B-4A08-864A-785EA25AA92C}" srcOrd="0" destOrd="0" presId="urn:microsoft.com/office/officeart/2005/8/layout/matrix2"/>
    <dgm:cxn modelId="{36CD1B41-5127-42E4-9196-30B70FF168B1}" type="presOf" srcId="{426FA0D9-5111-4BC0-888E-90803E0548D0}" destId="{24EB825E-88DC-4B4E-9813-8649B0C09AC7}" srcOrd="0" destOrd="0" presId="urn:microsoft.com/office/officeart/2005/8/layout/matrix2"/>
    <dgm:cxn modelId="{BD8BC383-6D65-4D43-BDA5-3C9AF4114D30}" type="presParOf" srcId="{7DF1282E-B268-475D-A2B0-6244D55B5B50}" destId="{7A5AE373-996B-40DD-ADBD-17ABA5604119}" srcOrd="0" destOrd="0" presId="urn:microsoft.com/office/officeart/2005/8/layout/matrix2"/>
    <dgm:cxn modelId="{C1FEFCD1-1DE0-4209-B7F6-7F11C8911F56}" type="presParOf" srcId="{7DF1282E-B268-475D-A2B0-6244D55B5B50}" destId="{3A669E69-596B-4A08-864A-785EA25AA92C}" srcOrd="1" destOrd="0" presId="urn:microsoft.com/office/officeart/2005/8/layout/matrix2"/>
    <dgm:cxn modelId="{ACC1D808-C904-4ACD-ABA1-55C8FC64D019}" type="presParOf" srcId="{7DF1282E-B268-475D-A2B0-6244D55B5B50}" destId="{24EB825E-88DC-4B4E-9813-8649B0C09AC7}" srcOrd="2" destOrd="0" presId="urn:microsoft.com/office/officeart/2005/8/layout/matrix2"/>
    <dgm:cxn modelId="{8D4FA1B6-9B5E-4F6E-BA34-DCED1E1A0A79}" type="presParOf" srcId="{7DF1282E-B268-475D-A2B0-6244D55B5B50}" destId="{9A20A4F4-805E-4835-AFAF-BA111B8E744B}" srcOrd="3" destOrd="0" presId="urn:microsoft.com/office/officeart/2005/8/layout/matrix2"/>
    <dgm:cxn modelId="{E0128C18-1D82-40DA-9FC0-32814BF261EA}" type="presParOf" srcId="{7DF1282E-B268-475D-A2B0-6244D55B5B50}" destId="{6347C983-F4C7-49A3-AF26-8DD2F432D41D}" srcOrd="4" destOrd="0" presId="urn:microsoft.com/office/officeart/2005/8/layout/matrix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19A08B0-FA64-4AE6-A191-7F2F443DD4C1}" type="doc">
      <dgm:prSet loTypeId="urn:microsoft.com/office/officeart/2005/8/layout/cycle5" loCatId="cycle" qsTypeId="urn:microsoft.com/office/officeart/2005/8/quickstyle/3d3" qsCatId="3D" csTypeId="urn:microsoft.com/office/officeart/2005/8/colors/colorful1#7" csCatId="colorful" phldr="1"/>
      <dgm:spPr/>
      <dgm:t>
        <a:bodyPr/>
        <a:lstStyle/>
        <a:p>
          <a:endParaRPr lang="es-MX"/>
        </a:p>
      </dgm:t>
    </dgm:pt>
    <dgm:pt modelId="{8128359B-08A1-4DEA-A6AF-763E21EA8A65}">
      <dgm:prSet phldrT="[Texto]" custT="1"/>
      <dgm:spPr/>
      <dgm:t>
        <a:bodyPr/>
        <a:lstStyle/>
        <a:p>
          <a:r>
            <a:rPr lang="es-MX" sz="1400" b="0" dirty="0" smtClean="0"/>
            <a:t>1. Conocimiento e integración del grupo</a:t>
          </a:r>
          <a:endParaRPr lang="es-MX" sz="1400" b="0" dirty="0"/>
        </a:p>
      </dgm:t>
    </dgm:pt>
    <dgm:pt modelId="{A9619354-E26D-4D6C-97C8-DCA22F063566}" type="parTrans" cxnId="{C7177C83-44DA-48AD-8A68-B42F0BA90CCE}">
      <dgm:prSet/>
      <dgm:spPr/>
      <dgm:t>
        <a:bodyPr/>
        <a:lstStyle/>
        <a:p>
          <a:endParaRPr lang="es-MX" sz="2800"/>
        </a:p>
      </dgm:t>
    </dgm:pt>
    <dgm:pt modelId="{E40893DE-C6AD-4445-8AA2-5928E77E13FD}" type="sibTrans" cxnId="{C7177C83-44DA-48AD-8A68-B42F0BA90CCE}">
      <dgm:prSet/>
      <dgm:spPr/>
      <dgm:t>
        <a:bodyPr/>
        <a:lstStyle/>
        <a:p>
          <a:endParaRPr lang="es-MX" sz="2800"/>
        </a:p>
      </dgm:t>
    </dgm:pt>
    <dgm:pt modelId="{D54B658E-5629-4364-92C5-EFC5DB5A1DBE}">
      <dgm:prSet phldrT="[Texto]" custT="1"/>
      <dgm:spPr/>
      <dgm:t>
        <a:bodyPr/>
        <a:lstStyle/>
        <a:p>
          <a:r>
            <a:rPr lang="es-MX" sz="1400" b="0" dirty="0" smtClean="0"/>
            <a:t>2. De la exclusión social y la discriminación a la inclusión social</a:t>
          </a:r>
          <a:endParaRPr lang="es-MX" sz="1400" b="0" dirty="0"/>
        </a:p>
      </dgm:t>
    </dgm:pt>
    <dgm:pt modelId="{07DA39AF-5C0B-4951-82E1-1D29C679F8CF}" type="parTrans" cxnId="{5A0153BF-6B0E-4E2F-8BDA-1DB6E81EDB3B}">
      <dgm:prSet/>
      <dgm:spPr/>
      <dgm:t>
        <a:bodyPr/>
        <a:lstStyle/>
        <a:p>
          <a:endParaRPr lang="es-MX" sz="2800"/>
        </a:p>
      </dgm:t>
    </dgm:pt>
    <dgm:pt modelId="{9867279C-0F7A-42EB-A9E3-B5835DC0A1F9}" type="sibTrans" cxnId="{5A0153BF-6B0E-4E2F-8BDA-1DB6E81EDB3B}">
      <dgm:prSet/>
      <dgm:spPr/>
      <dgm:t>
        <a:bodyPr/>
        <a:lstStyle/>
        <a:p>
          <a:endParaRPr lang="es-MX" sz="2800"/>
        </a:p>
      </dgm:t>
    </dgm:pt>
    <dgm:pt modelId="{8FF88F3A-5704-4407-AFC0-E9E2CCF47BB9}">
      <dgm:prSet phldrT="[Texto]" custT="1"/>
      <dgm:spPr/>
      <dgm:t>
        <a:bodyPr/>
        <a:lstStyle/>
        <a:p>
          <a:r>
            <a:rPr lang="es-MX" sz="1400" b="0" dirty="0" smtClean="0">
              <a:solidFill>
                <a:schemeClr val="bg2"/>
              </a:solidFill>
            </a:rPr>
            <a:t>4. Premisas básicas para generar acciones y/o procesos educativos incluyentes...</a:t>
          </a:r>
          <a:endParaRPr lang="es-MX" sz="1400" b="0" dirty="0"/>
        </a:p>
      </dgm:t>
    </dgm:pt>
    <dgm:pt modelId="{EC2875EE-059A-4D6D-AF1E-380BD045324F}" type="parTrans" cxnId="{8521DE30-3123-4B65-BCB4-E8007923CF3B}">
      <dgm:prSet/>
      <dgm:spPr/>
      <dgm:t>
        <a:bodyPr/>
        <a:lstStyle/>
        <a:p>
          <a:endParaRPr lang="es-MX" sz="2800"/>
        </a:p>
      </dgm:t>
    </dgm:pt>
    <dgm:pt modelId="{F20EEFA6-A4FF-451B-B2F3-181C13303735}" type="sibTrans" cxnId="{8521DE30-3123-4B65-BCB4-E8007923CF3B}">
      <dgm:prSet/>
      <dgm:spPr/>
      <dgm:t>
        <a:bodyPr/>
        <a:lstStyle/>
        <a:p>
          <a:endParaRPr lang="es-MX" sz="2800"/>
        </a:p>
      </dgm:t>
    </dgm:pt>
    <dgm:pt modelId="{4D5B399E-ACCC-41B6-99AD-275D4EB29E0F}">
      <dgm:prSet phldrT="[Texto]" custT="1"/>
      <dgm:spPr/>
      <dgm:t>
        <a:bodyPr/>
        <a:lstStyle/>
        <a:p>
          <a:r>
            <a:rPr lang="es-MX" sz="1400" b="0" dirty="0" smtClean="0"/>
            <a:t>5. Compartir aprendizajes y proyectar compromiso de cara una práctica de inclusión social</a:t>
          </a:r>
          <a:endParaRPr lang="es-MX" sz="1400" b="0" dirty="0"/>
        </a:p>
      </dgm:t>
    </dgm:pt>
    <dgm:pt modelId="{CBD07A49-A319-4E3D-A95E-C73A1750269E}" type="parTrans" cxnId="{65E6B81C-7DB3-474C-9DA3-C75F562E1470}">
      <dgm:prSet/>
      <dgm:spPr/>
      <dgm:t>
        <a:bodyPr/>
        <a:lstStyle/>
        <a:p>
          <a:endParaRPr lang="es-MX"/>
        </a:p>
      </dgm:t>
    </dgm:pt>
    <dgm:pt modelId="{3AF021A6-D9CF-40F8-9A7D-7476332EAF9E}" type="sibTrans" cxnId="{65E6B81C-7DB3-474C-9DA3-C75F562E1470}">
      <dgm:prSet/>
      <dgm:spPr/>
      <dgm:t>
        <a:bodyPr/>
        <a:lstStyle/>
        <a:p>
          <a:endParaRPr lang="es-MX"/>
        </a:p>
      </dgm:t>
    </dgm:pt>
    <dgm:pt modelId="{E7F69AF7-33A0-4857-A6E7-49891431E413}">
      <dgm:prSet phldrT="[Texto]" custT="1"/>
      <dgm:spPr/>
      <dgm:t>
        <a:bodyPr/>
        <a:lstStyle/>
        <a:p>
          <a:r>
            <a:rPr lang="es-MX" sz="1400" b="0" dirty="0" smtClean="0"/>
            <a:t>3. Elementos para construir una sociedad incluyente</a:t>
          </a:r>
          <a:endParaRPr lang="es-MX" sz="1400" b="0" dirty="0"/>
        </a:p>
      </dgm:t>
    </dgm:pt>
    <dgm:pt modelId="{A9FD5923-78F3-41E1-86A5-0E539BA1E849}" type="parTrans" cxnId="{6A461A7E-80D7-48CF-B74F-06E39FA47106}">
      <dgm:prSet/>
      <dgm:spPr/>
      <dgm:t>
        <a:bodyPr/>
        <a:lstStyle/>
        <a:p>
          <a:endParaRPr lang="es-MX"/>
        </a:p>
      </dgm:t>
    </dgm:pt>
    <dgm:pt modelId="{C6A2E215-EB16-4E71-8BE7-0A9E7029D27A}" type="sibTrans" cxnId="{6A461A7E-80D7-48CF-B74F-06E39FA47106}">
      <dgm:prSet/>
      <dgm:spPr/>
      <dgm:t>
        <a:bodyPr/>
        <a:lstStyle/>
        <a:p>
          <a:endParaRPr lang="es-MX"/>
        </a:p>
      </dgm:t>
    </dgm:pt>
    <dgm:pt modelId="{4957E40D-15B8-42F1-8BC6-58A0F2ADE308}" type="pres">
      <dgm:prSet presAssocID="{519A08B0-FA64-4AE6-A191-7F2F443DD4C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MX"/>
        </a:p>
      </dgm:t>
    </dgm:pt>
    <dgm:pt modelId="{DAA26850-7E37-40AC-A776-440849297B7B}" type="pres">
      <dgm:prSet presAssocID="{8128359B-08A1-4DEA-A6AF-763E21EA8A6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7A8B4E34-8400-46BA-885F-FEA380BF74D0}" type="pres">
      <dgm:prSet presAssocID="{8128359B-08A1-4DEA-A6AF-763E21EA8A65}" presName="spNode" presStyleCnt="0"/>
      <dgm:spPr/>
    </dgm:pt>
    <dgm:pt modelId="{ABE841C6-1B72-4344-B8B7-782F6C5318B6}" type="pres">
      <dgm:prSet presAssocID="{E40893DE-C6AD-4445-8AA2-5928E77E13FD}" presName="sibTrans" presStyleLbl="sibTrans1D1" presStyleIdx="0" presStyleCnt="5"/>
      <dgm:spPr/>
      <dgm:t>
        <a:bodyPr/>
        <a:lstStyle/>
        <a:p>
          <a:endParaRPr lang="es-MX"/>
        </a:p>
      </dgm:t>
    </dgm:pt>
    <dgm:pt modelId="{E864A144-51E2-4F3A-A1A4-41776BFACD86}" type="pres">
      <dgm:prSet presAssocID="{D54B658E-5629-4364-92C5-EFC5DB5A1DBE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ECE285EF-FE00-4335-8807-9F62F164D55F}" type="pres">
      <dgm:prSet presAssocID="{D54B658E-5629-4364-92C5-EFC5DB5A1DBE}" presName="spNode" presStyleCnt="0"/>
      <dgm:spPr/>
    </dgm:pt>
    <dgm:pt modelId="{F403DFD9-5FA0-442E-9756-E8ED8C1EB798}" type="pres">
      <dgm:prSet presAssocID="{9867279C-0F7A-42EB-A9E3-B5835DC0A1F9}" presName="sibTrans" presStyleLbl="sibTrans1D1" presStyleIdx="1" presStyleCnt="5"/>
      <dgm:spPr/>
      <dgm:t>
        <a:bodyPr/>
        <a:lstStyle/>
        <a:p>
          <a:endParaRPr lang="es-MX"/>
        </a:p>
      </dgm:t>
    </dgm:pt>
    <dgm:pt modelId="{87ED3714-F610-47EB-8A8B-37BD897F9EA5}" type="pres">
      <dgm:prSet presAssocID="{E7F69AF7-33A0-4857-A6E7-49891431E413}" presName="node" presStyleLbl="node1" presStyleIdx="2" presStyleCnt="5" custScaleX="135359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9AE9167A-80A0-4695-B703-C723335952B2}" type="pres">
      <dgm:prSet presAssocID="{E7F69AF7-33A0-4857-A6E7-49891431E413}" presName="spNode" presStyleCnt="0"/>
      <dgm:spPr/>
    </dgm:pt>
    <dgm:pt modelId="{21402DB6-5450-47A7-8C10-5567A5666813}" type="pres">
      <dgm:prSet presAssocID="{C6A2E215-EB16-4E71-8BE7-0A9E7029D27A}" presName="sibTrans" presStyleLbl="sibTrans1D1" presStyleIdx="2" presStyleCnt="5"/>
      <dgm:spPr/>
      <dgm:t>
        <a:bodyPr/>
        <a:lstStyle/>
        <a:p>
          <a:endParaRPr lang="es-MX"/>
        </a:p>
      </dgm:t>
    </dgm:pt>
    <dgm:pt modelId="{E54467C8-7F95-4632-9256-D3D9081672AC}" type="pres">
      <dgm:prSet presAssocID="{8FF88F3A-5704-4407-AFC0-E9E2CCF47BB9}" presName="node" presStyleLbl="node1" presStyleIdx="3" presStyleCnt="5" custScaleX="114268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A620CD6E-B281-48BD-9A73-D8F55C15B719}" type="pres">
      <dgm:prSet presAssocID="{8FF88F3A-5704-4407-AFC0-E9E2CCF47BB9}" presName="spNode" presStyleCnt="0"/>
      <dgm:spPr/>
    </dgm:pt>
    <dgm:pt modelId="{3634AC6B-7DF1-4E59-9AB2-5BF91C36219D}" type="pres">
      <dgm:prSet presAssocID="{F20EEFA6-A4FF-451B-B2F3-181C13303735}" presName="sibTrans" presStyleLbl="sibTrans1D1" presStyleIdx="3" presStyleCnt="5"/>
      <dgm:spPr/>
      <dgm:t>
        <a:bodyPr/>
        <a:lstStyle/>
        <a:p>
          <a:endParaRPr lang="es-MX"/>
        </a:p>
      </dgm:t>
    </dgm:pt>
    <dgm:pt modelId="{DD58EE51-3FD7-4FE4-BC12-7E812FEEBF69}" type="pres">
      <dgm:prSet presAssocID="{4D5B399E-ACCC-41B6-99AD-275D4EB29E0F}" presName="node" presStyleLbl="node1" presStyleIdx="4" presStyleCnt="5" custScaleX="156911">
        <dgm:presLayoutVars>
          <dgm:bulletEnabled val="1"/>
        </dgm:presLayoutVars>
      </dgm:prSet>
      <dgm:spPr/>
      <dgm:t>
        <a:bodyPr/>
        <a:lstStyle/>
        <a:p>
          <a:endParaRPr lang="es-MX"/>
        </a:p>
      </dgm:t>
    </dgm:pt>
    <dgm:pt modelId="{3AC313DF-FEB0-4377-A57E-046CACE5A1C5}" type="pres">
      <dgm:prSet presAssocID="{4D5B399E-ACCC-41B6-99AD-275D4EB29E0F}" presName="spNode" presStyleCnt="0"/>
      <dgm:spPr/>
    </dgm:pt>
    <dgm:pt modelId="{358FBD0E-5C6F-4AF3-9D4C-BDC6B55D25A8}" type="pres">
      <dgm:prSet presAssocID="{3AF021A6-D9CF-40F8-9A7D-7476332EAF9E}" presName="sibTrans" presStyleLbl="sibTrans1D1" presStyleIdx="4" presStyleCnt="5"/>
      <dgm:spPr/>
      <dgm:t>
        <a:bodyPr/>
        <a:lstStyle/>
        <a:p>
          <a:endParaRPr lang="es-MX"/>
        </a:p>
      </dgm:t>
    </dgm:pt>
  </dgm:ptLst>
  <dgm:cxnLst>
    <dgm:cxn modelId="{0AC44DDA-F176-4DA4-9DB8-C7751EBC11B8}" type="presOf" srcId="{F20EEFA6-A4FF-451B-B2F3-181C13303735}" destId="{3634AC6B-7DF1-4E59-9AB2-5BF91C36219D}" srcOrd="0" destOrd="0" presId="urn:microsoft.com/office/officeart/2005/8/layout/cycle5"/>
    <dgm:cxn modelId="{16D88BC8-E012-4A8B-94E6-0B8A9187A87A}" type="presOf" srcId="{519A08B0-FA64-4AE6-A191-7F2F443DD4C1}" destId="{4957E40D-15B8-42F1-8BC6-58A0F2ADE308}" srcOrd="0" destOrd="0" presId="urn:microsoft.com/office/officeart/2005/8/layout/cycle5"/>
    <dgm:cxn modelId="{C7177C83-44DA-48AD-8A68-B42F0BA90CCE}" srcId="{519A08B0-FA64-4AE6-A191-7F2F443DD4C1}" destId="{8128359B-08A1-4DEA-A6AF-763E21EA8A65}" srcOrd="0" destOrd="0" parTransId="{A9619354-E26D-4D6C-97C8-DCA22F063566}" sibTransId="{E40893DE-C6AD-4445-8AA2-5928E77E13FD}"/>
    <dgm:cxn modelId="{9C0A7BF7-B373-4E17-8FD1-742E952F3DC5}" type="presOf" srcId="{8FF88F3A-5704-4407-AFC0-E9E2CCF47BB9}" destId="{E54467C8-7F95-4632-9256-D3D9081672AC}" srcOrd="0" destOrd="0" presId="urn:microsoft.com/office/officeart/2005/8/layout/cycle5"/>
    <dgm:cxn modelId="{647E7139-B35D-4472-B817-1AA4B0D6FE1E}" type="presOf" srcId="{4D5B399E-ACCC-41B6-99AD-275D4EB29E0F}" destId="{DD58EE51-3FD7-4FE4-BC12-7E812FEEBF69}" srcOrd="0" destOrd="0" presId="urn:microsoft.com/office/officeart/2005/8/layout/cycle5"/>
    <dgm:cxn modelId="{695FEB89-F287-429C-A608-0365697B52A1}" type="presOf" srcId="{9867279C-0F7A-42EB-A9E3-B5835DC0A1F9}" destId="{F403DFD9-5FA0-442E-9756-E8ED8C1EB798}" srcOrd="0" destOrd="0" presId="urn:microsoft.com/office/officeart/2005/8/layout/cycle5"/>
    <dgm:cxn modelId="{D4DFC04E-22DC-4A5D-8787-EF0EA2D58B10}" type="presOf" srcId="{D54B658E-5629-4364-92C5-EFC5DB5A1DBE}" destId="{E864A144-51E2-4F3A-A1A4-41776BFACD86}" srcOrd="0" destOrd="0" presId="urn:microsoft.com/office/officeart/2005/8/layout/cycle5"/>
    <dgm:cxn modelId="{5A0153BF-6B0E-4E2F-8BDA-1DB6E81EDB3B}" srcId="{519A08B0-FA64-4AE6-A191-7F2F443DD4C1}" destId="{D54B658E-5629-4364-92C5-EFC5DB5A1DBE}" srcOrd="1" destOrd="0" parTransId="{07DA39AF-5C0B-4951-82E1-1D29C679F8CF}" sibTransId="{9867279C-0F7A-42EB-A9E3-B5835DC0A1F9}"/>
    <dgm:cxn modelId="{0110B02E-D536-4F6B-B5BF-EAD3A6EDBD7A}" type="presOf" srcId="{8128359B-08A1-4DEA-A6AF-763E21EA8A65}" destId="{DAA26850-7E37-40AC-A776-440849297B7B}" srcOrd="0" destOrd="0" presId="urn:microsoft.com/office/officeart/2005/8/layout/cycle5"/>
    <dgm:cxn modelId="{6A461A7E-80D7-48CF-B74F-06E39FA47106}" srcId="{519A08B0-FA64-4AE6-A191-7F2F443DD4C1}" destId="{E7F69AF7-33A0-4857-A6E7-49891431E413}" srcOrd="2" destOrd="0" parTransId="{A9FD5923-78F3-41E1-86A5-0E539BA1E849}" sibTransId="{C6A2E215-EB16-4E71-8BE7-0A9E7029D27A}"/>
    <dgm:cxn modelId="{87C42ABF-AEA3-4912-8FBF-5F33E0F84C19}" type="presOf" srcId="{3AF021A6-D9CF-40F8-9A7D-7476332EAF9E}" destId="{358FBD0E-5C6F-4AF3-9D4C-BDC6B55D25A8}" srcOrd="0" destOrd="0" presId="urn:microsoft.com/office/officeart/2005/8/layout/cycle5"/>
    <dgm:cxn modelId="{8BBBF704-92DC-4F2D-8439-B2F0CBD9E56A}" type="presOf" srcId="{E7F69AF7-33A0-4857-A6E7-49891431E413}" destId="{87ED3714-F610-47EB-8A8B-37BD897F9EA5}" srcOrd="0" destOrd="0" presId="urn:microsoft.com/office/officeart/2005/8/layout/cycle5"/>
    <dgm:cxn modelId="{8521DE30-3123-4B65-BCB4-E8007923CF3B}" srcId="{519A08B0-FA64-4AE6-A191-7F2F443DD4C1}" destId="{8FF88F3A-5704-4407-AFC0-E9E2CCF47BB9}" srcOrd="3" destOrd="0" parTransId="{EC2875EE-059A-4D6D-AF1E-380BD045324F}" sibTransId="{F20EEFA6-A4FF-451B-B2F3-181C13303735}"/>
    <dgm:cxn modelId="{A8E8D378-7C91-4E58-8C16-B2DA06750102}" type="presOf" srcId="{C6A2E215-EB16-4E71-8BE7-0A9E7029D27A}" destId="{21402DB6-5450-47A7-8C10-5567A5666813}" srcOrd="0" destOrd="0" presId="urn:microsoft.com/office/officeart/2005/8/layout/cycle5"/>
    <dgm:cxn modelId="{FF991FEA-8B30-4581-A9F7-F6840762DF98}" type="presOf" srcId="{E40893DE-C6AD-4445-8AA2-5928E77E13FD}" destId="{ABE841C6-1B72-4344-B8B7-782F6C5318B6}" srcOrd="0" destOrd="0" presId="urn:microsoft.com/office/officeart/2005/8/layout/cycle5"/>
    <dgm:cxn modelId="{65E6B81C-7DB3-474C-9DA3-C75F562E1470}" srcId="{519A08B0-FA64-4AE6-A191-7F2F443DD4C1}" destId="{4D5B399E-ACCC-41B6-99AD-275D4EB29E0F}" srcOrd="4" destOrd="0" parTransId="{CBD07A49-A319-4E3D-A95E-C73A1750269E}" sibTransId="{3AF021A6-D9CF-40F8-9A7D-7476332EAF9E}"/>
    <dgm:cxn modelId="{7701ABE1-1EC7-4E9E-A728-491DD00138AA}" type="presParOf" srcId="{4957E40D-15B8-42F1-8BC6-58A0F2ADE308}" destId="{DAA26850-7E37-40AC-A776-440849297B7B}" srcOrd="0" destOrd="0" presId="urn:microsoft.com/office/officeart/2005/8/layout/cycle5"/>
    <dgm:cxn modelId="{481EAF0F-DBE9-4E05-8CB6-F2B5D2DA1893}" type="presParOf" srcId="{4957E40D-15B8-42F1-8BC6-58A0F2ADE308}" destId="{7A8B4E34-8400-46BA-885F-FEA380BF74D0}" srcOrd="1" destOrd="0" presId="urn:microsoft.com/office/officeart/2005/8/layout/cycle5"/>
    <dgm:cxn modelId="{3E64205F-E05A-483E-869F-B7266B645C6C}" type="presParOf" srcId="{4957E40D-15B8-42F1-8BC6-58A0F2ADE308}" destId="{ABE841C6-1B72-4344-B8B7-782F6C5318B6}" srcOrd="2" destOrd="0" presId="urn:microsoft.com/office/officeart/2005/8/layout/cycle5"/>
    <dgm:cxn modelId="{2023B6C9-8A6C-4367-981B-E38E71E3DC1E}" type="presParOf" srcId="{4957E40D-15B8-42F1-8BC6-58A0F2ADE308}" destId="{E864A144-51E2-4F3A-A1A4-41776BFACD86}" srcOrd="3" destOrd="0" presId="urn:microsoft.com/office/officeart/2005/8/layout/cycle5"/>
    <dgm:cxn modelId="{A3DAA1E1-1B0D-4024-9B07-779E2EF84FC3}" type="presParOf" srcId="{4957E40D-15B8-42F1-8BC6-58A0F2ADE308}" destId="{ECE285EF-FE00-4335-8807-9F62F164D55F}" srcOrd="4" destOrd="0" presId="urn:microsoft.com/office/officeart/2005/8/layout/cycle5"/>
    <dgm:cxn modelId="{EB2ECF93-568F-40FD-A984-73F7B251D98D}" type="presParOf" srcId="{4957E40D-15B8-42F1-8BC6-58A0F2ADE308}" destId="{F403DFD9-5FA0-442E-9756-E8ED8C1EB798}" srcOrd="5" destOrd="0" presId="urn:microsoft.com/office/officeart/2005/8/layout/cycle5"/>
    <dgm:cxn modelId="{E71F4A8E-50CF-4EC2-9169-ADFD8BC3201F}" type="presParOf" srcId="{4957E40D-15B8-42F1-8BC6-58A0F2ADE308}" destId="{87ED3714-F610-47EB-8A8B-37BD897F9EA5}" srcOrd="6" destOrd="0" presId="urn:microsoft.com/office/officeart/2005/8/layout/cycle5"/>
    <dgm:cxn modelId="{700F6B97-F836-43BE-A5AE-338C91DE1008}" type="presParOf" srcId="{4957E40D-15B8-42F1-8BC6-58A0F2ADE308}" destId="{9AE9167A-80A0-4695-B703-C723335952B2}" srcOrd="7" destOrd="0" presId="urn:microsoft.com/office/officeart/2005/8/layout/cycle5"/>
    <dgm:cxn modelId="{06B64A31-2036-4BFD-B01D-3660A601B62B}" type="presParOf" srcId="{4957E40D-15B8-42F1-8BC6-58A0F2ADE308}" destId="{21402DB6-5450-47A7-8C10-5567A5666813}" srcOrd="8" destOrd="0" presId="urn:microsoft.com/office/officeart/2005/8/layout/cycle5"/>
    <dgm:cxn modelId="{38666EC1-DC62-4EB0-82F1-30E01155A096}" type="presParOf" srcId="{4957E40D-15B8-42F1-8BC6-58A0F2ADE308}" destId="{E54467C8-7F95-4632-9256-D3D9081672AC}" srcOrd="9" destOrd="0" presId="urn:microsoft.com/office/officeart/2005/8/layout/cycle5"/>
    <dgm:cxn modelId="{CCD7D673-62D2-4EEE-A56E-349F40122439}" type="presParOf" srcId="{4957E40D-15B8-42F1-8BC6-58A0F2ADE308}" destId="{A620CD6E-B281-48BD-9A73-D8F55C15B719}" srcOrd="10" destOrd="0" presId="urn:microsoft.com/office/officeart/2005/8/layout/cycle5"/>
    <dgm:cxn modelId="{43A3D75F-4CBA-40F9-9262-61F0D31F2852}" type="presParOf" srcId="{4957E40D-15B8-42F1-8BC6-58A0F2ADE308}" destId="{3634AC6B-7DF1-4E59-9AB2-5BF91C36219D}" srcOrd="11" destOrd="0" presId="urn:microsoft.com/office/officeart/2005/8/layout/cycle5"/>
    <dgm:cxn modelId="{8BAF1A17-EEF2-45BC-B39C-6A6356688FDA}" type="presParOf" srcId="{4957E40D-15B8-42F1-8BC6-58A0F2ADE308}" destId="{DD58EE51-3FD7-4FE4-BC12-7E812FEEBF69}" srcOrd="12" destOrd="0" presId="urn:microsoft.com/office/officeart/2005/8/layout/cycle5"/>
    <dgm:cxn modelId="{96AC7446-6499-4560-B687-C0866A96571B}" type="presParOf" srcId="{4957E40D-15B8-42F1-8BC6-58A0F2ADE308}" destId="{3AC313DF-FEB0-4377-A57E-046CACE5A1C5}" srcOrd="13" destOrd="0" presId="urn:microsoft.com/office/officeart/2005/8/layout/cycle5"/>
    <dgm:cxn modelId="{8C47814D-6E96-4AB5-87E0-21D5925CB149}" type="presParOf" srcId="{4957E40D-15B8-42F1-8BC6-58A0F2ADE308}" destId="{358FBD0E-5C6F-4AF3-9D4C-BDC6B55D25A8}" srcOrd="14" destOrd="0" presId="urn:microsoft.com/office/officeart/2005/8/layout/cycle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26850-7E37-40AC-A776-440849297B7B}">
      <dsp:nvSpPr>
        <dsp:cNvPr id="0" name=""/>
        <dsp:cNvSpPr/>
      </dsp:nvSpPr>
      <dsp:spPr>
        <a:xfrm>
          <a:off x="3185760" y="3289"/>
          <a:ext cx="1576401" cy="1024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1. Conocimiento e integración del grupo</a:t>
          </a:r>
          <a:endParaRPr lang="es-MX" sz="1400" b="0" kern="1200" dirty="0"/>
        </a:p>
      </dsp:txBody>
      <dsp:txXfrm>
        <a:off x="3235780" y="53309"/>
        <a:ext cx="1476361" cy="924620"/>
      </dsp:txXfrm>
    </dsp:sp>
    <dsp:sp modelId="{ABE841C6-1B72-4344-B8B7-782F6C5318B6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045426" y="260524"/>
              </a:moveTo>
              <a:arcTo wR="2046261" hR="2046261" stAng="17953687" swAng="1211138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4A144-51E2-4F3A-A1A4-41776BFACD86}">
      <dsp:nvSpPr>
        <dsp:cNvPr id="0" name=""/>
        <dsp:cNvSpPr/>
      </dsp:nvSpPr>
      <dsp:spPr>
        <a:xfrm>
          <a:off x="5131870" y="1417221"/>
          <a:ext cx="1576401" cy="10246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2. De la exclusión social y la discriminación a la inclusión social</a:t>
          </a:r>
          <a:endParaRPr lang="es-MX" sz="1400" b="0" kern="1200" dirty="0"/>
        </a:p>
      </dsp:txBody>
      <dsp:txXfrm>
        <a:off x="5181890" y="1467241"/>
        <a:ext cx="1476361" cy="924620"/>
      </dsp:txXfrm>
    </dsp:sp>
    <dsp:sp modelId="{F403DFD9-5FA0-442E-9756-E8ED8C1EB798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087608" y="2187988"/>
              </a:moveTo>
              <a:arcTo wR="2046261" hR="2046261" stAng="21838294" swAng="135941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D3714-F610-47EB-8A8B-37BD897F9EA5}">
      <dsp:nvSpPr>
        <dsp:cNvPr id="0" name=""/>
        <dsp:cNvSpPr/>
      </dsp:nvSpPr>
      <dsp:spPr>
        <a:xfrm>
          <a:off x="4109823" y="3705010"/>
          <a:ext cx="2133801" cy="10246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3. Elementos para construir una sociedad incluyente</a:t>
          </a:r>
          <a:endParaRPr lang="es-MX" sz="1400" b="0" kern="1200" dirty="0"/>
        </a:p>
      </dsp:txBody>
      <dsp:txXfrm>
        <a:off x="4159843" y="3755030"/>
        <a:ext cx="2033761" cy="924620"/>
      </dsp:txXfrm>
    </dsp:sp>
    <dsp:sp modelId="{21402DB6-5450-47A7-8C10-5567A5666813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094552" y="4091952"/>
              </a:moveTo>
              <a:arcTo wR="2046261" hR="2046261" stAng="5318862" swAng="443254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467C8-7F95-4632-9256-D3D9081672AC}">
      <dsp:nvSpPr>
        <dsp:cNvPr id="0" name=""/>
        <dsp:cNvSpPr/>
      </dsp:nvSpPr>
      <dsp:spPr>
        <a:xfrm>
          <a:off x="1870537" y="3705010"/>
          <a:ext cx="1801322" cy="1024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solidFill>
                <a:schemeClr val="bg2"/>
              </a:solidFill>
            </a:rPr>
            <a:t>4. Premisas básicas para generar acciones y/o procesos educativos incluyentes...</a:t>
          </a:r>
          <a:endParaRPr lang="es-MX" sz="1400" b="0" kern="1200" dirty="0"/>
        </a:p>
      </dsp:txBody>
      <dsp:txXfrm>
        <a:off x="1920557" y="3755030"/>
        <a:ext cx="1701282" cy="924620"/>
      </dsp:txXfrm>
    </dsp:sp>
    <dsp:sp modelId="{3634AC6B-7DF1-4E59-9AB2-5BF91C36219D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17044" y="2963403"/>
              </a:moveTo>
              <a:arcTo wR="2046261" hR="2046261" stAng="9202289" swAng="135941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8EE51-3FD7-4FE4-BC12-7E812FEEBF69}">
      <dsp:nvSpPr>
        <dsp:cNvPr id="0" name=""/>
        <dsp:cNvSpPr/>
      </dsp:nvSpPr>
      <dsp:spPr>
        <a:xfrm>
          <a:off x="791077" y="1417221"/>
          <a:ext cx="2473547" cy="10246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5. Compartir aprendizajes y proyectar compromiso de cara una práctica de inclusión social</a:t>
          </a:r>
          <a:endParaRPr lang="es-MX" sz="1400" b="0" kern="1200" dirty="0"/>
        </a:p>
      </dsp:txBody>
      <dsp:txXfrm>
        <a:off x="841097" y="1467241"/>
        <a:ext cx="2373507" cy="924620"/>
      </dsp:txXfrm>
    </dsp:sp>
    <dsp:sp modelId="{358FBD0E-5C6F-4AF3-9D4C-BDC6B55D25A8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92273" y="714980"/>
              </a:moveTo>
              <a:arcTo wR="2046261" hR="2046261" stAng="13235174" swAng="12111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CFB05E-0B15-441C-BF25-243EE7A8FB47}">
      <dsp:nvSpPr>
        <dsp:cNvPr id="0" name=""/>
        <dsp:cNvSpPr/>
      </dsp:nvSpPr>
      <dsp:spPr>
        <a:xfrm>
          <a:off x="1349374" y="0"/>
          <a:ext cx="4800600" cy="48006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Gobierno</a:t>
          </a:r>
          <a:endParaRPr lang="es-MX" sz="1600" kern="1200" dirty="0"/>
        </a:p>
      </dsp:txBody>
      <dsp:txXfrm>
        <a:off x="3078551" y="240029"/>
        <a:ext cx="1342247" cy="720090"/>
      </dsp:txXfrm>
    </dsp:sp>
    <dsp:sp modelId="{70301354-45F3-4B8A-88D3-AFD91BB6AC2E}">
      <dsp:nvSpPr>
        <dsp:cNvPr id="0" name=""/>
        <dsp:cNvSpPr/>
      </dsp:nvSpPr>
      <dsp:spPr>
        <a:xfrm>
          <a:off x="1829434" y="960119"/>
          <a:ext cx="3840480" cy="3840480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Escuela y trabajo</a:t>
          </a:r>
          <a:endParaRPr lang="es-MX" sz="1600" kern="1200" dirty="0"/>
        </a:p>
      </dsp:txBody>
      <dsp:txXfrm>
        <a:off x="3078551" y="1190548"/>
        <a:ext cx="1342247" cy="691286"/>
      </dsp:txXfrm>
    </dsp:sp>
    <dsp:sp modelId="{70985519-780D-4F5C-8F09-8050C111763C}">
      <dsp:nvSpPr>
        <dsp:cNvPr id="0" name=""/>
        <dsp:cNvSpPr/>
      </dsp:nvSpPr>
      <dsp:spPr>
        <a:xfrm>
          <a:off x="2309494" y="1920239"/>
          <a:ext cx="2880360" cy="2880360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Familia</a:t>
          </a:r>
          <a:endParaRPr lang="es-MX" sz="1600" kern="1200" dirty="0"/>
        </a:p>
      </dsp:txBody>
      <dsp:txXfrm>
        <a:off x="3078551" y="2136266"/>
        <a:ext cx="1342247" cy="648081"/>
      </dsp:txXfrm>
    </dsp:sp>
    <dsp:sp modelId="{0D6487C7-160E-4033-9CD1-F7384903C215}">
      <dsp:nvSpPr>
        <dsp:cNvPr id="0" name=""/>
        <dsp:cNvSpPr/>
      </dsp:nvSpPr>
      <dsp:spPr>
        <a:xfrm>
          <a:off x="2789554" y="2880359"/>
          <a:ext cx="1920240" cy="1920240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3792" tIns="113792" rIns="113792" bIns="113792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600" kern="1200" dirty="0" smtClean="0"/>
            <a:t>Mi Persona</a:t>
          </a:r>
          <a:endParaRPr lang="es-MX" sz="1600" kern="1200" dirty="0"/>
        </a:p>
      </dsp:txBody>
      <dsp:txXfrm>
        <a:off x="3070767" y="3360420"/>
        <a:ext cx="1357814" cy="9601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5AE373-996B-40DD-ADBD-17ABA5604119}">
      <dsp:nvSpPr>
        <dsp:cNvPr id="0" name=""/>
        <dsp:cNvSpPr/>
      </dsp:nvSpPr>
      <dsp:spPr>
        <a:xfrm>
          <a:off x="1071570" y="0"/>
          <a:ext cx="3714776" cy="3714776"/>
        </a:xfrm>
        <a:prstGeom prst="quadArrow">
          <a:avLst>
            <a:gd name="adj1" fmla="val 2000"/>
            <a:gd name="adj2" fmla="val 4000"/>
            <a:gd name="adj3" fmla="val 5000"/>
          </a:avLst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A669E69-596B-4A08-864A-785EA25AA92C}">
      <dsp:nvSpPr>
        <dsp:cNvPr id="0" name=""/>
        <dsp:cNvSpPr/>
      </dsp:nvSpPr>
      <dsp:spPr>
        <a:xfrm>
          <a:off x="1313030" y="241460"/>
          <a:ext cx="1485910" cy="148591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Reivindicación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(Desconocimiento de las reglas para formar parte)</a:t>
          </a:r>
          <a:endParaRPr lang="es-MX" sz="1300" kern="1200" dirty="0"/>
        </a:p>
      </dsp:txBody>
      <dsp:txXfrm>
        <a:off x="1385566" y="313996"/>
        <a:ext cx="1340838" cy="1340838"/>
      </dsp:txXfrm>
    </dsp:sp>
    <dsp:sp modelId="{24EB825E-88DC-4B4E-9813-8649B0C09AC7}">
      <dsp:nvSpPr>
        <dsp:cNvPr id="0" name=""/>
        <dsp:cNvSpPr/>
      </dsp:nvSpPr>
      <dsp:spPr>
        <a:xfrm>
          <a:off x="3058975" y="241460"/>
          <a:ext cx="1485910" cy="148591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Integración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(ciudadanía activa)</a:t>
          </a:r>
          <a:endParaRPr lang="es-MX" sz="1300" kern="1200" dirty="0"/>
        </a:p>
      </dsp:txBody>
      <dsp:txXfrm>
        <a:off x="3131511" y="313996"/>
        <a:ext cx="1340838" cy="1340838"/>
      </dsp:txXfrm>
    </dsp:sp>
    <dsp:sp modelId="{9A20A4F4-805E-4835-AFAF-BA111B8E744B}">
      <dsp:nvSpPr>
        <dsp:cNvPr id="0" name=""/>
        <dsp:cNvSpPr/>
      </dsp:nvSpPr>
      <dsp:spPr>
        <a:xfrm>
          <a:off x="1313030" y="1987405"/>
          <a:ext cx="1485910" cy="148591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Exclusión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autoexclusión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(Desconocimiento mutuo)</a:t>
          </a:r>
          <a:endParaRPr lang="es-MX" sz="1300" kern="1200" dirty="0"/>
        </a:p>
      </dsp:txBody>
      <dsp:txXfrm>
        <a:off x="1385566" y="2059941"/>
        <a:ext cx="1340838" cy="1340838"/>
      </dsp:txXfrm>
    </dsp:sp>
    <dsp:sp modelId="{6347C983-F4C7-49A3-AF26-8DD2F432D41D}">
      <dsp:nvSpPr>
        <dsp:cNvPr id="0" name=""/>
        <dsp:cNvSpPr/>
      </dsp:nvSpPr>
      <dsp:spPr>
        <a:xfrm>
          <a:off x="3058975" y="1987405"/>
          <a:ext cx="1485910" cy="148591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Apatía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Alienación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300" kern="1200" dirty="0" smtClean="0"/>
            <a:t>(Desacuerdo entre partes)</a:t>
          </a:r>
          <a:endParaRPr lang="es-MX" sz="1300" kern="1200" dirty="0"/>
        </a:p>
      </dsp:txBody>
      <dsp:txXfrm>
        <a:off x="3131511" y="2059941"/>
        <a:ext cx="1340838" cy="134083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A26850-7E37-40AC-A776-440849297B7B}">
      <dsp:nvSpPr>
        <dsp:cNvPr id="0" name=""/>
        <dsp:cNvSpPr/>
      </dsp:nvSpPr>
      <dsp:spPr>
        <a:xfrm>
          <a:off x="3185760" y="3289"/>
          <a:ext cx="1576401" cy="10246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1. Conocimiento e integración del grupo</a:t>
          </a:r>
          <a:endParaRPr lang="es-MX" sz="1400" b="0" kern="1200" dirty="0"/>
        </a:p>
      </dsp:txBody>
      <dsp:txXfrm>
        <a:off x="3235780" y="53309"/>
        <a:ext cx="1476361" cy="924620"/>
      </dsp:txXfrm>
    </dsp:sp>
    <dsp:sp modelId="{ABE841C6-1B72-4344-B8B7-782F6C5318B6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3045426" y="260524"/>
              </a:moveTo>
              <a:arcTo wR="2046261" hR="2046261" stAng="17953687" swAng="1211138"/>
            </a:path>
          </a:pathLst>
        </a:custGeom>
        <a:noFill/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64A144-51E2-4F3A-A1A4-41776BFACD86}">
      <dsp:nvSpPr>
        <dsp:cNvPr id="0" name=""/>
        <dsp:cNvSpPr/>
      </dsp:nvSpPr>
      <dsp:spPr>
        <a:xfrm>
          <a:off x="5131870" y="1417221"/>
          <a:ext cx="1576401" cy="10246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2. De la exclusión social y la discriminación a la inclusión social</a:t>
          </a:r>
          <a:endParaRPr lang="es-MX" sz="1400" b="0" kern="1200" dirty="0"/>
        </a:p>
      </dsp:txBody>
      <dsp:txXfrm>
        <a:off x="5181890" y="1467241"/>
        <a:ext cx="1476361" cy="924620"/>
      </dsp:txXfrm>
    </dsp:sp>
    <dsp:sp modelId="{F403DFD9-5FA0-442E-9756-E8ED8C1EB798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087608" y="2187988"/>
              </a:moveTo>
              <a:arcTo wR="2046261" hR="2046261" stAng="21838294" swAng="1359417"/>
            </a:path>
          </a:pathLst>
        </a:custGeom>
        <a:noFill/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7ED3714-F610-47EB-8A8B-37BD897F9EA5}">
      <dsp:nvSpPr>
        <dsp:cNvPr id="0" name=""/>
        <dsp:cNvSpPr/>
      </dsp:nvSpPr>
      <dsp:spPr>
        <a:xfrm>
          <a:off x="4109823" y="3705010"/>
          <a:ext cx="2133801" cy="10246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3. Elementos para construir una sociedad incluyente</a:t>
          </a:r>
          <a:endParaRPr lang="es-MX" sz="1400" b="0" kern="1200" dirty="0"/>
        </a:p>
      </dsp:txBody>
      <dsp:txXfrm>
        <a:off x="4159843" y="3755030"/>
        <a:ext cx="2033761" cy="924620"/>
      </dsp:txXfrm>
    </dsp:sp>
    <dsp:sp modelId="{21402DB6-5450-47A7-8C10-5567A5666813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094552" y="4091952"/>
              </a:moveTo>
              <a:arcTo wR="2046261" hR="2046261" stAng="5318862" swAng="443254"/>
            </a:path>
          </a:pathLst>
        </a:custGeom>
        <a:noFill/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54467C8-7F95-4632-9256-D3D9081672AC}">
      <dsp:nvSpPr>
        <dsp:cNvPr id="0" name=""/>
        <dsp:cNvSpPr/>
      </dsp:nvSpPr>
      <dsp:spPr>
        <a:xfrm>
          <a:off x="1870537" y="3705010"/>
          <a:ext cx="1801322" cy="10246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>
              <a:solidFill>
                <a:schemeClr val="bg2"/>
              </a:solidFill>
            </a:rPr>
            <a:t>4. Premisas básicas para generar acciones y/o procesos educativos incluyentes...</a:t>
          </a:r>
          <a:endParaRPr lang="es-MX" sz="1400" b="0" kern="1200" dirty="0"/>
        </a:p>
      </dsp:txBody>
      <dsp:txXfrm>
        <a:off x="1920557" y="3755030"/>
        <a:ext cx="1701282" cy="924620"/>
      </dsp:txXfrm>
    </dsp:sp>
    <dsp:sp modelId="{3634AC6B-7DF1-4E59-9AB2-5BF91C36219D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217044" y="2963403"/>
              </a:moveTo>
              <a:arcTo wR="2046261" hR="2046261" stAng="9202289" swAng="1359417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58EE51-3FD7-4FE4-BC12-7E812FEEBF69}">
      <dsp:nvSpPr>
        <dsp:cNvPr id="0" name=""/>
        <dsp:cNvSpPr/>
      </dsp:nvSpPr>
      <dsp:spPr>
        <a:xfrm>
          <a:off x="791077" y="1417221"/>
          <a:ext cx="2473547" cy="1024660"/>
        </a:xfrm>
        <a:prstGeom prst="round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MX" sz="1400" b="0" kern="1200" dirty="0" smtClean="0"/>
            <a:t>5. Compartir aprendizajes y proyectar compromiso de cara una práctica de inclusión social</a:t>
          </a:r>
          <a:endParaRPr lang="es-MX" sz="1400" b="0" kern="1200" dirty="0"/>
        </a:p>
      </dsp:txBody>
      <dsp:txXfrm>
        <a:off x="841097" y="1467241"/>
        <a:ext cx="2373507" cy="924620"/>
      </dsp:txXfrm>
    </dsp:sp>
    <dsp:sp modelId="{358FBD0E-5C6F-4AF3-9D4C-BDC6B55D25A8}">
      <dsp:nvSpPr>
        <dsp:cNvPr id="0" name=""/>
        <dsp:cNvSpPr/>
      </dsp:nvSpPr>
      <dsp:spPr>
        <a:xfrm>
          <a:off x="1927700" y="515619"/>
          <a:ext cx="4092522" cy="4092522"/>
        </a:xfrm>
        <a:custGeom>
          <a:avLst/>
          <a:gdLst/>
          <a:ahLst/>
          <a:cxnLst/>
          <a:rect l="0" t="0" r="0" b="0"/>
          <a:pathLst>
            <a:path>
              <a:moveTo>
                <a:pt x="492273" y="714980"/>
              </a:moveTo>
              <a:arcTo wR="2046261" hR="2046261" stAng="13235174" swAng="1211138"/>
            </a:path>
          </a:pathLst>
        </a:cu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matrix2">
  <dgm:title val=""/>
  <dgm:desc val=""/>
  <dgm:catLst>
    <dgm:cat type="matrix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0" destOrd="0"/>
        <dgm:cxn modelId="8" srcId="0" destId="4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matrix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l" for="ch" forName="rect1" refType="w" fact="0.065"/>
          <dgm:constr type="t" for="ch" forName="rect1" refType="h" fact="0.065"/>
          <dgm:constr type="w" for="ch" forName="rect2" refType="w" fact="0.4"/>
          <dgm:constr type="h" for="ch" forName="rect2" refType="h" fact="0.4"/>
          <dgm:constr type="r" for="ch" forName="rect2" refType="w" fact="0.935"/>
          <dgm:constr type="t" for="ch" forName="rect2" refType="h" fact="0.065"/>
          <dgm:constr type="w" for="ch" forName="rect3" refType="w" fact="0.4"/>
          <dgm:constr type="h" for="ch" forName="rect3" refType="w" fact="0.4"/>
          <dgm:constr type="l" for="ch" forName="rect3" refType="w" fact="0.065"/>
          <dgm:constr type="b" for="ch" forName="rect3" refType="h" fact="0.935"/>
          <dgm:constr type="w" for="ch" forName="rect4" refType="w" fact="0.4"/>
          <dgm:constr type="h" for="ch" forName="rect4" refType="h" fact="0.4"/>
          <dgm:constr type="r" for="ch" forName="rect4" refType="w" fact="0.935"/>
          <dgm:constr type="b" for="ch" forName="rect4" refType="h" fact="0.935"/>
        </dgm:constrLst>
      </dgm:if>
      <dgm:else name="Name2">
        <dgm:constrLst>
          <dgm:constr type="primFontSz" for="ch" ptType="node" op="equ" val="65"/>
          <dgm:constr type="w" for="ch" forName="axisShape" refType="w"/>
          <dgm:constr type="h" for="ch" forName="axisShape" refType="h"/>
          <dgm:constr type="w" for="ch" forName="rect1" refType="w" fact="0.4"/>
          <dgm:constr type="h" for="ch" forName="rect1" refType="w" fact="0.4"/>
          <dgm:constr type="r" for="ch" forName="rect1" refType="w" fact="0.935"/>
          <dgm:constr type="t" for="ch" forName="rect1" refType="h" fact="0.065"/>
          <dgm:constr type="w" for="ch" forName="rect2" refType="w" fact="0.4"/>
          <dgm:constr type="h" for="ch" forName="rect2" refType="h" fact="0.4"/>
          <dgm:constr type="l" for="ch" forName="rect2" refType="w" fact="0.065"/>
          <dgm:constr type="t" for="ch" forName="rect2" refType="h" fact="0.065"/>
          <dgm:constr type="w" for="ch" forName="rect3" refType="w" fact="0.4"/>
          <dgm:constr type="h" for="ch" forName="rect3" refType="w" fact="0.4"/>
          <dgm:constr type="r" for="ch" forName="rect3" refType="w" fact="0.935"/>
          <dgm:constr type="b" for="ch" forName="rect3" refType="h" fact="0.935"/>
          <dgm:constr type="w" for="ch" forName="rect4" refType="w" fact="0.4"/>
          <dgm:constr type="h" for="ch" forName="rect4" refType="h" fact="0.4"/>
          <dgm:constr type="l" for="ch" forName="rect4" refType="w" fact="0.065"/>
          <dgm:constr type="b" for="ch" forName="rect4" refType="h" fact="0.935"/>
        </dgm:constrLst>
      </dgm:else>
    </dgm:choose>
    <dgm:ruleLst/>
    <dgm:choose name="Name3">
      <dgm:if name="Name4" axis="ch" ptType="node" func="cnt" op="gte" val="1">
        <dgm:layoutNode name="axisShape" styleLbl="bgShp">
          <dgm:alg type="sp"/>
          <dgm:shape xmlns:r="http://schemas.openxmlformats.org/officeDocument/2006/relationships" type="quadArrow" r:blip="">
            <dgm:adjLst>
              <dgm:adj idx="1" val="0.02"/>
              <dgm:adj idx="2" val="0.04"/>
              <dgm:adj idx="3" val="0.05"/>
            </dgm:adjLst>
          </dgm:shape>
          <dgm:presOf/>
          <dgm:constrLst/>
          <dgm:ruleLst/>
        </dgm:layoutNode>
        <dgm:layoutNode name="rect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3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rect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4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5"/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AFA766-9271-47D1-A79A-C8DF97836648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4E8B6-9630-4173-AD2A-D51A52FB7F0D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02254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0EA56-9EE2-40CB-A057-4FDFE32518E2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2939FB-B3C0-4D26-98F3-0ADE8DED200E}" type="slidenum">
              <a:rPr lang="es-ES" smtClean="0"/>
              <a:pPr/>
              <a:t>45</a:t>
            </a:fld>
            <a:endParaRPr lang="es-ES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0EA56-9EE2-40CB-A057-4FDFE32518E2}" type="slidenum">
              <a:rPr lang="es-MX" smtClean="0"/>
              <a:pPr/>
              <a:t>46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47EB97-CAFE-4777-ADD3-5D1B3543759E}" type="slidenum">
              <a:rPr lang="es-ES" smtClean="0">
                <a:latin typeface="Arial" pitchFamily="34" charset="0"/>
              </a:rPr>
              <a:pPr/>
              <a:t>48</a:t>
            </a:fld>
            <a:endParaRPr lang="es-ES" smtClean="0">
              <a:latin typeface="Arial" pitchFamily="34" charset="0"/>
            </a:endParaRPr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</p:spTree>
  </p:cSld>
  <p:clrMapOvr>
    <a:masterClrMapping/>
  </p:clrMapOvr>
  <p:transition spd="med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48CA3AE-691F-47CA-9557-43D04629EA5B}" type="datetimeFigureOut">
              <a:rPr lang="es-MX" smtClean="0"/>
              <a:pPr/>
              <a:t>08/10/2013</a:t>
            </a:fld>
            <a:endParaRPr lang="es-MX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MX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BCCE450-B750-4967-B659-653300E875CF}" type="slidenum">
              <a:rPr lang="es-MX" smtClean="0"/>
              <a:pPr/>
              <a:t>‹Nº›</a:t>
            </a:fld>
            <a:endParaRPr lang="es-MX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random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0.xml"/><Relationship Id="rId4" Type="http://schemas.openxmlformats.org/officeDocument/2006/relationships/slide" Target="slide4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143132"/>
            <a:ext cx="6400800" cy="2286000"/>
          </a:xfrm>
        </p:spPr>
        <p:txBody>
          <a:bodyPr/>
          <a:lstStyle/>
          <a:p>
            <a:r>
              <a:rPr lang="es-MX" dirty="0" smtClean="0"/>
              <a:t>METODOLOGÍA EDUCATIVA PARA LA INCLUSIÓN SOCIAL</a:t>
            </a:r>
            <a:endParaRPr lang="es-MX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-142900"/>
            <a:ext cx="6400800" cy="1509712"/>
          </a:xfrm>
        </p:spPr>
        <p:txBody>
          <a:bodyPr>
            <a:normAutofit/>
          </a:bodyPr>
          <a:lstStyle/>
          <a:p>
            <a:r>
              <a:rPr lang="es-MX" sz="2800" dirty="0" smtClean="0"/>
              <a:t>Curso Internacional de Alta Formación</a:t>
            </a:r>
          </a:p>
          <a:p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2595996" y="5214950"/>
            <a:ext cx="32848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2000" dirty="0" smtClean="0"/>
              <a:t>Claudia Patricia Cárabes Viera</a:t>
            </a:r>
          </a:p>
          <a:p>
            <a:r>
              <a:rPr lang="es-MX" sz="2000" dirty="0" smtClean="0"/>
              <a:t>Rodrigo Galindo Calderas</a:t>
            </a:r>
          </a:p>
          <a:p>
            <a:r>
              <a:rPr lang="es-MX" sz="2000" dirty="0" smtClean="0"/>
              <a:t>Octubre 2013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Dimensiones de la exclusión social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357189" y="1408766"/>
          <a:ext cx="8643967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77"/>
                <a:gridCol w="1000132"/>
                <a:gridCol w="2214578"/>
                <a:gridCol w="2214578"/>
                <a:gridCol w="2071702"/>
              </a:tblGrid>
              <a:tr h="370840"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Dimensión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Se relaciona con…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Refiere a…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MX" sz="1200" dirty="0" smtClean="0"/>
                        <a:t>Lo provoca la...</a:t>
                      </a:r>
                      <a:endParaRPr lang="es-MX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200" dirty="0" smtClean="0"/>
                        <a:t>Forma de combatirla</a:t>
                      </a:r>
                      <a:endParaRPr lang="es-MX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Económica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Mercado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La falta</a:t>
                      </a:r>
                      <a:r>
                        <a:rPr lang="es-MX" sz="1400" baseline="0" dirty="0" smtClean="0"/>
                        <a:t> de capacidad y medios para participar activamente en los sistemas económicos de la sociedad 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Desigualdad de oportunidades y recursos (conocimientos, habilidades,</a:t>
                      </a:r>
                      <a:r>
                        <a:rPr lang="es-MX" sz="1400" baseline="0" dirty="0" smtClean="0"/>
                        <a:t> relaciones) </a:t>
                      </a:r>
                      <a:r>
                        <a:rPr lang="es-MX" sz="1400" dirty="0" smtClean="0"/>
                        <a:t>para participar en el mercado</a:t>
                      </a:r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Competencia desigual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Empleo y salarios justos puesto que suelen ser la principal</a:t>
                      </a:r>
                      <a:r>
                        <a:rPr lang="es-MX" sz="1400" baseline="0" dirty="0" smtClean="0"/>
                        <a:t> fuente de ingresos.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Política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Estado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400" dirty="0" smtClean="0"/>
                        <a:t>Ejercicio de los derechos humanos y participación en la toma de decisiones públicas</a:t>
                      </a:r>
                      <a:endParaRPr lang="es-MX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dirty="0" smtClean="0"/>
                        <a:t>Asimetrías</a:t>
                      </a:r>
                      <a:r>
                        <a:rPr lang="es-MX" sz="1400" baseline="0" dirty="0" smtClean="0"/>
                        <a:t> en e</a:t>
                      </a:r>
                      <a:r>
                        <a:rPr lang="es-MX" sz="1400" dirty="0" smtClean="0"/>
                        <a:t>l poder</a:t>
                      </a:r>
                      <a:r>
                        <a:rPr lang="es-MX" sz="1400" baseline="0" dirty="0" smtClean="0"/>
                        <a:t> y control político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Desconocimiento de los derechos políticos</a:t>
                      </a:r>
                      <a:endParaRPr lang="es-MX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es-MX" sz="1400" dirty="0" smtClean="0"/>
                        <a:t>Políticas públicas inclusivas </a:t>
                      </a:r>
                    </a:p>
                    <a:p>
                      <a:endParaRPr lang="es-MX" sz="1400" dirty="0" smtClean="0"/>
                    </a:p>
                    <a:p>
                      <a:r>
                        <a:rPr lang="es-MX" sz="1400" dirty="0" smtClean="0"/>
                        <a:t>Participación política como medio  (incluirlos en las agendas) y com</a:t>
                      </a:r>
                      <a:r>
                        <a:rPr lang="es-MX" sz="1400" baseline="0" dirty="0" smtClean="0"/>
                        <a:t>o fin (el acceso los integra). </a:t>
                      </a:r>
                    </a:p>
                    <a:p>
                      <a:endParaRPr lang="es-MX" sz="1400" baseline="0" dirty="0" smtClean="0"/>
                    </a:p>
                    <a:p>
                      <a:r>
                        <a:rPr lang="es-MX" sz="1400" baseline="0" dirty="0" smtClean="0"/>
                        <a:t>Procesos de concientización y empoderamiento social</a:t>
                      </a:r>
                      <a:endParaRPr lang="es-MX" sz="1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Socio-cultural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600" dirty="0" smtClean="0"/>
                        <a:t>Sociedad</a:t>
                      </a:r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400" dirty="0" smtClean="0"/>
                        <a:t>La cultura dominante</a:t>
                      </a:r>
                      <a:r>
                        <a:rPr lang="es-MX" sz="1400" baseline="0" dirty="0" smtClean="0"/>
                        <a:t> se impone generando sentimiento de inferioridad en ciertos grupos</a:t>
                      </a:r>
                      <a:endParaRPr lang="es-MX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dirty="0" smtClean="0"/>
                        <a:t>Desigualdad social</a:t>
                      </a:r>
                      <a:r>
                        <a:rPr lang="es-MX" sz="1400" baseline="0" dirty="0" smtClean="0"/>
                        <a:t>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400" baseline="0" dirty="0" smtClean="0"/>
                        <a:t>Rechazo </a:t>
                      </a:r>
                      <a:r>
                        <a:rPr lang="es-MX" sz="1400" dirty="0" smtClean="0"/>
                        <a:t>de la diversidad</a:t>
                      </a:r>
                    </a:p>
                    <a:p>
                      <a:endParaRPr lang="es-MX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Exclusión social</a:t>
            </a:r>
            <a:endParaRPr lang="es-MX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142976" y="6500834"/>
            <a:ext cx="39630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Fuente:  Adaptado de Transparencia A.C (</a:t>
            </a:r>
            <a:r>
              <a:rPr lang="es-MX" sz="1400" dirty="0" err="1" smtClean="0"/>
              <a:t>Peru</a:t>
            </a:r>
            <a:r>
              <a:rPr lang="es-MX" sz="1400" dirty="0" smtClean="0"/>
              <a:t>, 2010)</a:t>
            </a:r>
            <a:endParaRPr lang="es-MX" sz="1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072240202"/>
              </p:ext>
            </p:extLst>
          </p:nvPr>
        </p:nvGraphicFramePr>
        <p:xfrm>
          <a:off x="1357290" y="1370034"/>
          <a:ext cx="7499350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5330"/>
                <a:gridCol w="5434020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INVISIBILIDAD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Son invisibles</a:t>
                      </a:r>
                      <a:r>
                        <a:rPr lang="es-MX" sz="1800" baseline="0" dirty="0" smtClean="0"/>
                        <a:t> en las políticas oficiales del Estado</a:t>
                      </a:r>
                      <a:endParaRPr lang="es-MX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POBREZA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Suelen compartir además de la característica</a:t>
                      </a:r>
                      <a:r>
                        <a:rPr lang="es-MX" sz="1800" baseline="0" dirty="0" smtClean="0"/>
                        <a:t> que los identifica,  situaciones de pobreza.</a:t>
                      </a:r>
                    </a:p>
                    <a:p>
                      <a:r>
                        <a:rPr lang="es-MX" sz="1800" u="sng" baseline="0" dirty="0" smtClean="0"/>
                        <a:t>Falta de oportunidades</a:t>
                      </a:r>
                      <a:r>
                        <a:rPr lang="es-MX" sz="1800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MX" sz="1800" u="none" baseline="0" dirty="0" smtClean="0">
                          <a:solidFill>
                            <a:schemeClr val="tx1"/>
                          </a:solidFill>
                        </a:rPr>
                        <a:t>y capacidades  para acceder a </a:t>
                      </a:r>
                      <a:r>
                        <a:rPr lang="es-MX" sz="1800" u="none" baseline="0" dirty="0" err="1" smtClean="0">
                          <a:solidFill>
                            <a:schemeClr val="tx1"/>
                          </a:solidFill>
                        </a:rPr>
                        <a:t>satisfactores</a:t>
                      </a:r>
                      <a:r>
                        <a:rPr lang="es-MX" sz="1800" u="none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s-MX" sz="1800" baseline="0" dirty="0" smtClean="0"/>
                        <a:t>de modo permanente, persistiendo por generaciones. </a:t>
                      </a:r>
                      <a:endParaRPr lang="es-MX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DISCRIMINACIÓN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800" dirty="0" smtClean="0"/>
                        <a:t> Sufren </a:t>
                      </a:r>
                      <a:r>
                        <a:rPr lang="es-MX" sz="1800" u="sng" dirty="0" smtClean="0"/>
                        <a:t>estigmatización</a:t>
                      </a:r>
                      <a:r>
                        <a:rPr lang="es-MX" sz="1800" dirty="0" smtClean="0"/>
                        <a:t> que </a:t>
                      </a:r>
                      <a:r>
                        <a:rPr lang="es-MX" sz="1800" baseline="0" dirty="0" smtClean="0"/>
                        <a:t>separa a los individuos entre “nosotros” y “ellos” y normalmente hay oculto un dominio del </a:t>
                      </a:r>
                      <a:r>
                        <a:rPr lang="es-MX" sz="1800" u="sng" baseline="0" dirty="0" smtClean="0"/>
                        <a:t>poder</a:t>
                      </a:r>
                      <a:r>
                        <a:rPr lang="es-MX" sz="1800" baseline="0" dirty="0" smtClean="0"/>
                        <a:t>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es-MX" sz="1800" baseline="0" dirty="0" smtClean="0"/>
                        <a:t> Sufren </a:t>
                      </a:r>
                      <a:r>
                        <a:rPr lang="es-MX" sz="1800" u="sng" baseline="0" dirty="0" smtClean="0"/>
                        <a:t>discriminación</a:t>
                      </a:r>
                      <a:r>
                        <a:rPr lang="es-MX" sz="1800" baseline="0" dirty="0" smtClean="0"/>
                        <a:t> resultado de la imposición social de ciertos roles sociales</a:t>
                      </a:r>
                      <a:endParaRPr lang="es-MX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 smtClean="0"/>
                    </a:p>
                    <a:p>
                      <a:r>
                        <a:rPr lang="es-MX" dirty="0" smtClean="0"/>
                        <a:t>DESVENTAJAS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1800" dirty="0" smtClean="0"/>
                        <a:t>Sufren </a:t>
                      </a:r>
                      <a:r>
                        <a:rPr lang="es-MX" sz="1800" u="sng" dirty="0" smtClean="0"/>
                        <a:t>desventajas acumulativas </a:t>
                      </a:r>
                      <a:r>
                        <a:rPr lang="es-MX" sz="1800" dirty="0" smtClean="0"/>
                        <a:t>cuando</a:t>
                      </a:r>
                      <a:r>
                        <a:rPr lang="es-MX" sz="1800" baseline="0" dirty="0" smtClean="0"/>
                        <a:t> presentan dos o más características que conducen a la exclusión. Por ejemplo: las mujeres indígenas</a:t>
                      </a:r>
                    </a:p>
                    <a:p>
                      <a:r>
                        <a:rPr lang="es-MX" sz="1800" baseline="0" dirty="0" smtClean="0"/>
                        <a:t>Mientras más características de exclusión compartan, su </a:t>
                      </a:r>
                      <a:r>
                        <a:rPr lang="es-MX" sz="1800" u="sng" baseline="0" dirty="0" smtClean="0"/>
                        <a:t>situación será más compleja</a:t>
                      </a:r>
                      <a:r>
                        <a:rPr lang="es-MX" sz="1800" baseline="0" dirty="0" smtClean="0"/>
                        <a:t>.</a:t>
                      </a:r>
                      <a:endParaRPr lang="es-MX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Exclusión social</a:t>
            </a:r>
            <a:endParaRPr lang="es-MX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142976" y="6500834"/>
            <a:ext cx="2977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Fuente: Transparencia A.C (</a:t>
            </a:r>
            <a:r>
              <a:rPr lang="es-MX" sz="1400" dirty="0" err="1" smtClean="0"/>
              <a:t>Peru</a:t>
            </a:r>
            <a:r>
              <a:rPr lang="es-MX" sz="1400" dirty="0" smtClean="0"/>
              <a:t>, 2010)</a:t>
            </a:r>
            <a:endParaRPr lang="es-MX" sz="1400" dirty="0"/>
          </a:p>
        </p:txBody>
      </p:sp>
      <p:sp>
        <p:nvSpPr>
          <p:cNvPr id="12" name="1 Título"/>
          <p:cNvSpPr>
            <a:spLocks noGrp="1"/>
          </p:cNvSpPr>
          <p:nvPr>
            <p:ph type="title"/>
          </p:nvPr>
        </p:nvSpPr>
        <p:spPr>
          <a:xfrm>
            <a:off x="1071538" y="-171400"/>
            <a:ext cx="8072462" cy="1143000"/>
          </a:xfrm>
        </p:spPr>
        <p:txBody>
          <a:bodyPr>
            <a:noAutofit/>
          </a:bodyPr>
          <a:lstStyle/>
          <a:p>
            <a:r>
              <a:rPr lang="es-MX" sz="3000" dirty="0" smtClean="0"/>
              <a:t>Características comunes de poblaciones excluidas</a:t>
            </a:r>
            <a:endParaRPr lang="es-MX" sz="3000" dirty="0"/>
          </a:p>
        </p:txBody>
      </p:sp>
      <p:sp>
        <p:nvSpPr>
          <p:cNvPr id="2" name="1 CuadroTexto"/>
          <p:cNvSpPr txBox="1"/>
          <p:nvPr/>
        </p:nvSpPr>
        <p:spPr>
          <a:xfrm>
            <a:off x="1331640" y="705470"/>
            <a:ext cx="75608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dirty="0"/>
              <a:t>Refiere a grupos no tomados en cuenta en la </a:t>
            </a:r>
            <a:r>
              <a:rPr lang="es-MX" u="sng" dirty="0"/>
              <a:t>toma de decisiones </a:t>
            </a:r>
            <a:r>
              <a:rPr lang="es-MX" dirty="0"/>
              <a:t>y que no </a:t>
            </a:r>
            <a:r>
              <a:rPr lang="es-MX" u="sng" dirty="0"/>
              <a:t>participan</a:t>
            </a:r>
            <a:r>
              <a:rPr lang="es-MX" dirty="0"/>
              <a:t>, ni </a:t>
            </a:r>
            <a:r>
              <a:rPr lang="es-MX" u="sng" dirty="0"/>
              <a:t>acceden</a:t>
            </a:r>
            <a:r>
              <a:rPr lang="es-MX" dirty="0"/>
              <a:t> a beneficios de las políticas públicas.</a:t>
            </a:r>
          </a:p>
          <a:p>
            <a:pPr algn="just"/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42976" y="285728"/>
            <a:ext cx="7786742" cy="4800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s-MX" sz="3600" dirty="0"/>
              <a:t>L</a:t>
            </a:r>
            <a:r>
              <a:rPr lang="es-MX" sz="3600" dirty="0" smtClean="0"/>
              <a:t>a discriminación es un factor que genera exclusión social... </a:t>
            </a:r>
          </a:p>
          <a:p>
            <a:pPr algn="ctr">
              <a:buNone/>
            </a:pPr>
            <a:r>
              <a:rPr lang="es-MX" sz="3600" dirty="0" smtClean="0"/>
              <a:t>y</a:t>
            </a:r>
          </a:p>
          <a:p>
            <a:pPr algn="ctr">
              <a:buNone/>
            </a:pPr>
            <a:r>
              <a:rPr lang="es-MX" sz="3600" dirty="0" smtClean="0"/>
              <a:t>todo grupo discriminado es excluido</a:t>
            </a:r>
          </a:p>
        </p:txBody>
      </p:sp>
      <p:pic>
        <p:nvPicPr>
          <p:cNvPr id="69634" name="Picture 2" descr="http://comunicacionsellamaeljuego.com/wp-content/uploads/2009/11/CartasDIrectorMafal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76975" y="3809999"/>
            <a:ext cx="2867025" cy="3048001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547664" y="3212976"/>
            <a:ext cx="49311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¿qué es la discriminación?</a:t>
            </a:r>
          </a:p>
          <a:p>
            <a:endParaRPr lang="es-MX" sz="36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Discriminación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6779730" cy="48006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s-MX" dirty="0" smtClean="0"/>
              <a:t>	Una conducta, </a:t>
            </a:r>
            <a:r>
              <a:rPr lang="es-MX" u="sng" dirty="0" smtClean="0"/>
              <a:t>culturalmente</a:t>
            </a:r>
            <a:r>
              <a:rPr lang="es-MX" dirty="0" smtClean="0"/>
              <a:t> fundada y sistemática y </a:t>
            </a:r>
            <a:r>
              <a:rPr lang="es-MX" u="sng" dirty="0" smtClean="0"/>
              <a:t>socialmente extendida</a:t>
            </a:r>
            <a:r>
              <a:rPr lang="es-MX" dirty="0" smtClean="0"/>
              <a:t>, de </a:t>
            </a:r>
            <a:r>
              <a:rPr lang="es-MX" u="sng" dirty="0" smtClean="0"/>
              <a:t>desprecio</a:t>
            </a:r>
            <a:r>
              <a:rPr lang="es-MX" dirty="0" smtClean="0"/>
              <a:t> contra una persona o grupo de personas sobre la base de un </a:t>
            </a:r>
            <a:r>
              <a:rPr lang="es-MX" u="sng" dirty="0" smtClean="0"/>
              <a:t>prejuicio negativo</a:t>
            </a:r>
            <a:r>
              <a:rPr lang="es-MX" dirty="0" smtClean="0"/>
              <a:t> o un estigma relacionado con una desventaja inmerecida, y que tiene por efecto (intencional o no) </a:t>
            </a:r>
            <a:r>
              <a:rPr lang="es-MX" u="sng" dirty="0" smtClean="0"/>
              <a:t>dañar sus derechos </a:t>
            </a:r>
            <a:r>
              <a:rPr lang="es-MX" dirty="0" smtClean="0"/>
              <a:t>y libertades fundamentales.</a:t>
            </a:r>
          </a:p>
          <a:p>
            <a:pPr algn="r">
              <a:buNone/>
            </a:pPr>
            <a:r>
              <a:rPr lang="es-MX" sz="2000" dirty="0" smtClean="0"/>
              <a:t>(Jesús Rodríguez Zepeda, 2006)</a:t>
            </a:r>
            <a:endParaRPr lang="es-MX" sz="2000" dirty="0"/>
          </a:p>
        </p:txBody>
      </p:sp>
      <p:sp>
        <p:nvSpPr>
          <p:cNvPr id="8" name="7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 la Ley Federal para Prevenir y eliminar la Discriminación (LFPED)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  <p:pic>
        <p:nvPicPr>
          <p:cNvPr id="67586" name="Picture 2" descr="https://encrypted-tbn3.gstatic.com/images?q=tbn:ANd9GcRLZvyNdsJRCimAf8w2_dF4YFZoxVDC1y292gzKHujlZA2_Pq6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86050" y="4676774"/>
            <a:ext cx="6096000" cy="2181226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843110"/>
            <a:ext cx="6922606" cy="480060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es-MX" sz="2400" dirty="0" smtClean="0"/>
              <a:t>	Toda distinción, exclusión o restricción que, basada en el origen étnico o nacional, sexo, edad, discapacidad, talla pequeña, condición social o económica, condición de salud, embarazo, lengua, religión, opiniones, preferencias sexuales, estado civil o cualquier otra, tenga por efecto impedir o anula el reconocimiento o el ejercicio de los derechos y la igualdad real de oportunidades de las personas. (2003)</a:t>
            </a:r>
            <a:endParaRPr lang="es-MX" sz="2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4" name="1 Imagen" descr="discrim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42976" y="1428736"/>
            <a:ext cx="8001024" cy="4500594"/>
          </a:xfrm>
          <a:prstGeom prst="rect">
            <a:avLst/>
          </a:prstGeom>
        </p:spPr>
      </p:pic>
      <p:sp>
        <p:nvSpPr>
          <p:cNvPr id="5" name="4 CuadroTexto"/>
          <p:cNvSpPr txBox="1"/>
          <p:nvPr/>
        </p:nvSpPr>
        <p:spPr>
          <a:xfrm>
            <a:off x="1142976" y="6500834"/>
            <a:ext cx="17120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Fuente: CONAPRED</a:t>
            </a:r>
            <a:endParaRPr lang="es-MX" sz="1400" dirty="0"/>
          </a:p>
        </p:txBody>
      </p:sp>
      <p:sp>
        <p:nvSpPr>
          <p:cNvPr id="6" name="5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Tipos de discriminación: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dirty="0" smtClean="0"/>
              <a:t>Género</a:t>
            </a:r>
          </a:p>
          <a:p>
            <a:r>
              <a:rPr lang="es-MX" dirty="0" smtClean="0"/>
              <a:t>Pertenencia étnica</a:t>
            </a:r>
          </a:p>
          <a:p>
            <a:r>
              <a:rPr lang="es-MX" dirty="0" smtClean="0"/>
              <a:t>Discapacidad</a:t>
            </a:r>
          </a:p>
          <a:p>
            <a:r>
              <a:rPr lang="es-MX" dirty="0" smtClean="0"/>
              <a:t>Adultos mayores</a:t>
            </a:r>
          </a:p>
          <a:p>
            <a:r>
              <a:rPr lang="es-MX" dirty="0" smtClean="0"/>
              <a:t>Opiniones políticas y religiosas</a:t>
            </a:r>
          </a:p>
          <a:p>
            <a:r>
              <a:rPr lang="es-MX" dirty="0" smtClean="0"/>
              <a:t>Preferencia sexual</a:t>
            </a:r>
          </a:p>
          <a:p>
            <a:r>
              <a:rPr lang="es-MX" dirty="0" smtClean="0"/>
              <a:t>Migrantes y refugiados</a:t>
            </a:r>
          </a:p>
          <a:p>
            <a:r>
              <a:rPr lang="es-MX" dirty="0" smtClean="0"/>
              <a:t>Condiciones de salud (</a:t>
            </a:r>
            <a:r>
              <a:rPr lang="es-MX" dirty="0" err="1" smtClean="0"/>
              <a:t>vih</a:t>
            </a:r>
            <a:r>
              <a:rPr lang="es-MX" dirty="0" smtClean="0"/>
              <a:t>-sida)</a:t>
            </a:r>
          </a:p>
          <a:p>
            <a:r>
              <a:rPr lang="es-MX" dirty="0" smtClean="0"/>
              <a:t>Niños y niñas</a:t>
            </a:r>
          </a:p>
          <a:p>
            <a:r>
              <a:rPr lang="es-MX" dirty="0" smtClean="0"/>
              <a:t>Jóvenes y adolescentes</a:t>
            </a:r>
          </a:p>
          <a:p>
            <a:r>
              <a:rPr lang="es-MX" dirty="0" smtClean="0"/>
              <a:t>Condiciones socioeconómicas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214414" y="274320"/>
            <a:ext cx="3643338" cy="1143000"/>
          </a:xfrm>
        </p:spPr>
        <p:txBody>
          <a:bodyPr>
            <a:noAutofit/>
          </a:bodyPr>
          <a:lstStyle/>
          <a:p>
            <a:pPr algn="ctr"/>
            <a:r>
              <a:rPr lang="es-MX" sz="3200" dirty="0" smtClean="0"/>
              <a:t>Discriminación directa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214414" y="2337460"/>
            <a:ext cx="3657600" cy="4163374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sz="1800" dirty="0" smtClean="0"/>
              <a:t>	Ocurre cuando una persona (o colectivo) </a:t>
            </a:r>
            <a:r>
              <a:rPr lang="es-MX" sz="1800" u="sng" dirty="0" smtClean="0"/>
              <a:t>recibe un trato menos favorable </a:t>
            </a:r>
            <a:r>
              <a:rPr lang="es-MX" sz="1800" dirty="0" smtClean="0"/>
              <a:t>que otro grupo o persona que se encuentra en la misma situación,</a:t>
            </a:r>
          </a:p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sz="1800" dirty="0" smtClean="0"/>
              <a:t>	O bien cuando </a:t>
            </a:r>
            <a:r>
              <a:rPr lang="es-MX" sz="1800" u="sng" dirty="0" smtClean="0"/>
              <a:t>se deja de hacer algo que perjudica a una persona </a:t>
            </a:r>
            <a:r>
              <a:rPr lang="es-MX" sz="1800" dirty="0" smtClean="0"/>
              <a:t>o grupo y que obedece a las causas mencionadas en la Ley: sexo, preferencia sexual, edad, apariencia, pertenencia ética, etc. </a:t>
            </a:r>
          </a:p>
          <a:p>
            <a:pPr>
              <a:buNone/>
            </a:pPr>
            <a:endParaRPr lang="es-MX" sz="18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97770" y="2337460"/>
            <a:ext cx="3657600" cy="4163374"/>
          </a:xfrm>
          <a:ln>
            <a:solidFill>
              <a:schemeClr val="accent1"/>
            </a:solidFill>
          </a:ln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s-MX" sz="1800" dirty="0" smtClean="0"/>
              <a:t>	Normas, reglamentos, instituciones y/o rutinas </a:t>
            </a:r>
            <a:r>
              <a:rPr lang="es-MX" sz="1800" u="sng" dirty="0" smtClean="0"/>
              <a:t>que, aparentemente no discriminan a nadie en particular</a:t>
            </a:r>
            <a:r>
              <a:rPr lang="es-MX" sz="1800" dirty="0" smtClean="0"/>
              <a:t>, pero en la realidad práctica influyen y </a:t>
            </a:r>
            <a:r>
              <a:rPr lang="es-MX" sz="1800" u="sng" dirty="0" smtClean="0"/>
              <a:t>perpetúan las desventajas </a:t>
            </a:r>
            <a:r>
              <a:rPr lang="es-MX" sz="1800" dirty="0" smtClean="0"/>
              <a:t>inmerecidas sobre los grupos que han sido discriminados a lo largo de la historia.</a:t>
            </a:r>
          </a:p>
          <a:p>
            <a:pPr>
              <a:buNone/>
            </a:pPr>
            <a:endParaRPr lang="es-MX" sz="1800" dirty="0"/>
          </a:p>
          <a:p>
            <a:pPr>
              <a:buNone/>
            </a:pPr>
            <a:r>
              <a:rPr lang="es-MX" sz="1800" dirty="0" smtClean="0"/>
              <a:t>	No hay “intención” de poner en desventaja </a:t>
            </a:r>
            <a:r>
              <a:rPr lang="es-MX" sz="1800" smtClean="0"/>
              <a:t>a otros.</a:t>
            </a:r>
            <a:endParaRPr lang="es-MX" sz="1800" dirty="0" smtClean="0"/>
          </a:p>
          <a:p>
            <a:pPr>
              <a:buNone/>
            </a:pPr>
            <a:endParaRPr lang="es-MX" sz="1800" dirty="0" smtClean="0"/>
          </a:p>
          <a:p>
            <a:pPr>
              <a:buNone/>
            </a:pPr>
            <a:r>
              <a:rPr lang="es-MX" sz="1800" dirty="0" smtClean="0"/>
              <a:t>	A  diferencia de la discriminación directa, en este tipo de discriminación resulta difícil señalar al responsable del acto, medida o práctica discriminatoria</a:t>
            </a:r>
            <a:endParaRPr lang="es-MX" sz="1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>
          <a:xfrm>
            <a:off x="5214942" y="285736"/>
            <a:ext cx="3571900" cy="11430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Discriminación indirecta </a:t>
            </a:r>
            <a:endParaRPr kumimoji="0" lang="es-MX" sz="32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1214414" y="1714488"/>
            <a:ext cx="3643338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¿Quién discrimina?:</a:t>
            </a:r>
            <a:endParaRPr lang="es-MX" b="1" dirty="0"/>
          </a:p>
        </p:txBody>
      </p:sp>
      <p:sp>
        <p:nvSpPr>
          <p:cNvPr id="7" name="6 CuadroTexto"/>
          <p:cNvSpPr txBox="1"/>
          <p:nvPr/>
        </p:nvSpPr>
        <p:spPr>
          <a:xfrm>
            <a:off x="5214942" y="1714488"/>
            <a:ext cx="3571900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/>
              <a:t>¿Cómo se discrimina?:</a:t>
            </a:r>
            <a:endParaRPr lang="es-MX" b="1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La discriminación deja huella en las personas que la experimentan…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800600"/>
          </a:xfrm>
        </p:spPr>
        <p:txBody>
          <a:bodyPr>
            <a:normAutofit fontScale="92500"/>
          </a:bodyPr>
          <a:lstStyle/>
          <a:p>
            <a:pPr>
              <a:spcAft>
                <a:spcPts val="600"/>
              </a:spcAft>
            </a:pPr>
            <a:r>
              <a:rPr lang="es-MX" dirty="0" smtClean="0"/>
              <a:t>Viven como víctimas. </a:t>
            </a:r>
          </a:p>
          <a:p>
            <a:pPr>
              <a:spcAft>
                <a:spcPts val="600"/>
              </a:spcAft>
            </a:pPr>
            <a:r>
              <a:rPr lang="es-MX" dirty="0" smtClean="0"/>
              <a:t>Tienden a aislarse para evitar ser agredidas</a:t>
            </a:r>
          </a:p>
          <a:p>
            <a:pPr>
              <a:spcAft>
                <a:spcPts val="600"/>
              </a:spcAft>
            </a:pPr>
            <a:r>
              <a:rPr lang="es-MX" dirty="0" smtClean="0"/>
              <a:t>Reproducen el comportamiento estereotipado.</a:t>
            </a:r>
          </a:p>
          <a:p>
            <a:pPr marL="365760" lvl="2" indent="-283464"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</a:pPr>
            <a:r>
              <a:rPr lang="es-MX" sz="3500" dirty="0" smtClean="0"/>
              <a:t>Se reafirman frente a la discriminación.</a:t>
            </a:r>
          </a:p>
          <a:p>
            <a:pPr>
              <a:spcAft>
                <a:spcPts val="600"/>
              </a:spcAft>
            </a:pPr>
            <a:r>
              <a:rPr lang="es-MX" dirty="0" smtClean="0"/>
              <a:t>Reconocen como injusta la situación en la que están y utilizan su fuerza para hacer válidos sus derechos</a:t>
            </a:r>
          </a:p>
          <a:p>
            <a:pPr>
              <a:spcAft>
                <a:spcPts val="600"/>
              </a:spcAft>
            </a:pP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  <p:sp>
        <p:nvSpPr>
          <p:cNvPr id="5" name="4 CuadroTexto"/>
          <p:cNvSpPr txBox="1"/>
          <p:nvPr/>
        </p:nvSpPr>
        <p:spPr>
          <a:xfrm>
            <a:off x="1619672" y="647975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 </a:t>
            </a:r>
            <a:r>
              <a:rPr lang="es-MX" sz="1100" dirty="0" err="1" smtClean="0"/>
              <a:t>Conapred</a:t>
            </a:r>
            <a:endParaRPr lang="es-MX" sz="11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¿Por qué discriminamos?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2084784"/>
            <a:ext cx="7279796" cy="4800600"/>
          </a:xfrm>
        </p:spPr>
        <p:txBody>
          <a:bodyPr>
            <a:normAutofit/>
          </a:bodyPr>
          <a:lstStyle/>
          <a:p>
            <a:pPr>
              <a:spcAft>
                <a:spcPts val="1200"/>
              </a:spcAft>
            </a:pPr>
            <a:r>
              <a:rPr lang="es-MX" sz="2800" dirty="0" smtClean="0"/>
              <a:t>Por temor a las diferencias que amenazan nuestra identidad</a:t>
            </a:r>
          </a:p>
          <a:p>
            <a:pPr>
              <a:spcAft>
                <a:spcPts val="1200"/>
              </a:spcAft>
            </a:pPr>
            <a:r>
              <a:rPr lang="es-MX" sz="2800" dirty="0" smtClean="0"/>
              <a:t>Miedo a lo desconocido</a:t>
            </a:r>
          </a:p>
          <a:p>
            <a:pPr>
              <a:spcAft>
                <a:spcPts val="1200"/>
              </a:spcAft>
            </a:pPr>
            <a:r>
              <a:rPr lang="es-MX" sz="2800" dirty="0" smtClean="0"/>
              <a:t>Costumbre y tradición, es decir, por prejuicios, estereotipos o estigmas que hemos aprendido y reproducido</a:t>
            </a:r>
          </a:p>
          <a:p>
            <a:pPr marL="82296" indent="0">
              <a:spcAft>
                <a:spcPts val="1200"/>
              </a:spcAft>
              <a:buNone/>
            </a:pPr>
            <a:endParaRPr lang="es-MX" sz="2800" dirty="0"/>
          </a:p>
        </p:txBody>
      </p:sp>
      <p:sp>
        <p:nvSpPr>
          <p:cNvPr id="4" name="3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  <p:sp>
        <p:nvSpPr>
          <p:cNvPr id="6" name="5 CuadroTexto"/>
          <p:cNvSpPr txBox="1"/>
          <p:nvPr/>
        </p:nvSpPr>
        <p:spPr>
          <a:xfrm>
            <a:off x="1619672" y="647975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 </a:t>
            </a:r>
            <a:r>
              <a:rPr lang="es-MX" sz="1100" dirty="0" err="1" smtClean="0"/>
              <a:t>Conapred</a:t>
            </a:r>
            <a:endParaRPr lang="es-MX" sz="11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04450" name="Picture 2" descr="http://2.bp.blogspot.com/_laorY8vpdKc/RzyGhRJ6VFI/AAAAAAAAAB0/U-ye8-rWBcw/s1600/mafald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2"/>
            <a:ext cx="7715304" cy="5786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66" y="2214554"/>
            <a:ext cx="7406640" cy="1472184"/>
          </a:xfrm>
        </p:spPr>
        <p:txBody>
          <a:bodyPr>
            <a:noAutofit/>
          </a:bodyPr>
          <a:lstStyle/>
          <a:p>
            <a:r>
              <a:rPr lang="es-MX" sz="6600" dirty="0" smtClean="0"/>
              <a:t>Principios para no discriminar</a:t>
            </a:r>
            <a:endParaRPr lang="es-MX" sz="66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500166" y="1412776"/>
            <a:ext cx="7406640" cy="1472184"/>
          </a:xfrm>
        </p:spPr>
        <p:txBody>
          <a:bodyPr>
            <a:noAutofit/>
          </a:bodyPr>
          <a:lstStyle/>
          <a:p>
            <a:r>
              <a:rPr lang="es-MX" sz="4000" dirty="0" smtClean="0"/>
              <a:t>1. La discriminación es un fenómeno sociológico arraigado culturalmente.</a:t>
            </a:r>
          </a:p>
        </p:txBody>
      </p:sp>
      <p:pic>
        <p:nvPicPr>
          <p:cNvPr id="57346" name="Picture 2" descr="http://atencionatupsique.files.wordpress.com/2011/09/7tr_mafalda.jpg?w=60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143248"/>
            <a:ext cx="3668617" cy="35391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19672" y="1187460"/>
            <a:ext cx="3076964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PREJUICIO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1619672" y="1726937"/>
            <a:ext cx="3076964" cy="2062103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Pre concepción o creencia falsa y sin fundamento a cerca de un grupo o persona.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Puede ser una creencia de una persona sin que la comparta con más personas.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5220072" y="1255960"/>
            <a:ext cx="3044474" cy="3722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ESTEREOTIPOS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6 CuadroTexto"/>
          <p:cNvSpPr txBox="1"/>
          <p:nvPr/>
        </p:nvSpPr>
        <p:spPr>
          <a:xfrm>
            <a:off x="5220072" y="1832024"/>
            <a:ext cx="3044474" cy="3539430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Imágenes, ideas, conceptos, creencias aceptados por la mayoría que se vuelven inmutables. 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Es la </a:t>
            </a:r>
            <a:r>
              <a:rPr lang="es-MX" sz="1600" u="sng" dirty="0" smtClean="0">
                <a:solidFill>
                  <a:schemeClr val="bg1"/>
                </a:solidFill>
              </a:rPr>
              <a:t>generalización</a:t>
            </a:r>
            <a:r>
              <a:rPr lang="es-MX" sz="1600" dirty="0" smtClean="0">
                <a:solidFill>
                  <a:schemeClr val="bg1"/>
                </a:solidFill>
              </a:rPr>
              <a:t> de prejuicio que se aplica, de forma injustificada, a un grupo entero.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Pueden ser positivos (los adolescentes son entusiastas), negativos  (no saben lo que quieren) o neutros (están en crecimiento físico)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9489666" y="644894"/>
            <a:ext cx="242889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MX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ESTIGMA</a:t>
            </a:r>
            <a:endParaRPr lang="es-MX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9489666" y="1017136"/>
            <a:ext cx="2428892" cy="353943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Desaprobación social severa de características o creencias personales que son percibidas como contrarias  o negativas a las normas culturales establecidas.</a:t>
            </a:r>
          </a:p>
          <a:p>
            <a:endParaRPr lang="es-MX" sz="1600" dirty="0" smtClean="0">
              <a:solidFill>
                <a:schemeClr val="bg1"/>
              </a:solidFill>
            </a:endParaRPr>
          </a:p>
          <a:p>
            <a:r>
              <a:rPr lang="es-MX" sz="1600" dirty="0" smtClean="0">
                <a:solidFill>
                  <a:schemeClr val="bg1"/>
                </a:solidFill>
              </a:rPr>
              <a:t>Por lo general, deriva de un atributo del que la persona no se puede escapar u ocultar: el color de piel, una discapacidad, el sexo, etc.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619672" y="3935958"/>
            <a:ext cx="3076964" cy="1077218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Alguien puede creer que los hombres que llevan el pelo largo consumen drogas,  son desobligados. 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5220072" y="5550331"/>
            <a:ext cx="3044474" cy="830997"/>
          </a:xfrm>
          <a:prstGeom prst="rect">
            <a:avLst/>
          </a:prstGeom>
          <a:solidFill>
            <a:schemeClr val="accent2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Todos los mexicanos son tramposos, las mujeres son frágiles, etc.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9489666" y="4786322"/>
            <a:ext cx="2428892" cy="1569660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sz="1600" dirty="0" smtClean="0">
                <a:solidFill>
                  <a:schemeClr val="bg1"/>
                </a:solidFill>
              </a:rPr>
              <a:t>Los tatuajes han sido asociados con el crimen, por tanto, una persona que tiene tatuajes será vinculada con prácticas criminales.</a:t>
            </a:r>
            <a:endParaRPr lang="es-MX" sz="1600" dirty="0">
              <a:solidFill>
                <a:schemeClr val="bg1"/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249754" y="116632"/>
            <a:ext cx="77867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Todos los actos de discriminación tienen como base un prejuicio o estereotipo:</a:t>
            </a:r>
          </a:p>
          <a:p>
            <a:endParaRPr lang="es-MX" sz="2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7596336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Discriminación</a:t>
            </a:r>
            <a:endParaRPr lang="es-MX" sz="1200" dirty="0"/>
          </a:p>
        </p:txBody>
      </p:sp>
      <p:sp>
        <p:nvSpPr>
          <p:cNvPr id="18" name="17 CuadroTexto"/>
          <p:cNvSpPr txBox="1"/>
          <p:nvPr/>
        </p:nvSpPr>
        <p:spPr>
          <a:xfrm>
            <a:off x="1619672" y="6479758"/>
            <a:ext cx="554461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 </a:t>
            </a:r>
            <a:r>
              <a:rPr lang="es-MX" sz="1100" dirty="0" err="1" smtClean="0"/>
              <a:t>Conapred</a:t>
            </a:r>
            <a:endParaRPr lang="es-MX" sz="11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b="1" dirty="0" smtClean="0"/>
              <a:t>Consejos para reducir los prejuicios y la discriminación</a:t>
            </a:r>
            <a:endParaRPr lang="es-MX" dirty="0"/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>
          <a:xfrm>
            <a:off x="1115616" y="1628796"/>
            <a:ext cx="7498080" cy="4800600"/>
          </a:xfrm>
        </p:spPr>
        <p:txBody>
          <a:bodyPr>
            <a:normAutofit fontScale="70000" lnSpcReduction="20000"/>
          </a:bodyPr>
          <a:lstStyle/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Aceptar que has aprendido información </a:t>
            </a:r>
            <a:r>
              <a:rPr lang="es-MX" dirty="0" err="1" smtClean="0"/>
              <a:t>prejuiciosa</a:t>
            </a:r>
            <a:r>
              <a:rPr lang="es-MX" dirty="0" smtClean="0"/>
              <a:t> sobre otras personas.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Haz equipo con personas cercanas a ti.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Desafía la irracionalidad de los pensamientos </a:t>
            </a:r>
            <a:r>
              <a:rPr lang="es-MX" dirty="0" err="1" smtClean="0"/>
              <a:t>prejuiciosos</a:t>
            </a:r>
            <a:r>
              <a:rPr lang="es-MX" dirty="0" smtClean="0"/>
              <a:t>.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Incrementa el contacto con aquellas personas que pertenecen al grupo o grupos de los cuales hemos generado prejuicios y estereotipos. 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Aprende cómo otros grupos nos ven a nosotros y al grupo al que pertenecemos.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Ponte en los zapatos del otro(a)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Edúcate: Aprender sobre otros grupos. 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r>
              <a:rPr lang="es-MX" dirty="0" smtClean="0"/>
              <a:t>Reacciona frente a las bromas o comentarios </a:t>
            </a:r>
            <a:r>
              <a:rPr lang="es-MX" dirty="0" err="1" smtClean="0"/>
              <a:t>prejuiciosos</a:t>
            </a:r>
            <a:r>
              <a:rPr lang="es-MX" dirty="0" smtClean="0"/>
              <a:t>, pero de forma pacífica y sin ofender.</a:t>
            </a:r>
          </a:p>
          <a:p>
            <a:pPr marL="596646" indent="-514350">
              <a:spcAft>
                <a:spcPts val="600"/>
              </a:spcAft>
              <a:buFont typeface="+mj-lt"/>
              <a:buAutoNum type="arabicPeriod"/>
            </a:pPr>
            <a:endParaRPr lang="es-MX" dirty="0"/>
          </a:p>
        </p:txBody>
      </p:sp>
      <p:sp>
        <p:nvSpPr>
          <p:cNvPr id="3" name="2 CuadroTexto"/>
          <p:cNvSpPr txBox="1"/>
          <p:nvPr/>
        </p:nvSpPr>
        <p:spPr>
          <a:xfrm>
            <a:off x="7380312" y="6484694"/>
            <a:ext cx="18722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/>
              <a:t>Fuente: </a:t>
            </a:r>
            <a:r>
              <a:rPr lang="es-MX" sz="1200" dirty="0" err="1" smtClean="0"/>
              <a:t>Conapred</a:t>
            </a:r>
            <a:endParaRPr lang="es-MX" sz="1200" dirty="0"/>
          </a:p>
        </p:txBody>
      </p:sp>
    </p:spTree>
    <p:extLst>
      <p:ext uri="{BB962C8B-B14F-4D97-AF65-F5344CB8AC3E}">
        <p14:creationId xmlns="" xmlns:p14="http://schemas.microsoft.com/office/powerpoint/2010/main" val="3429238332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357290" y="1385312"/>
            <a:ext cx="7786710" cy="1472184"/>
          </a:xfrm>
        </p:spPr>
        <p:txBody>
          <a:bodyPr>
            <a:noAutofit/>
          </a:bodyPr>
          <a:lstStyle/>
          <a:p>
            <a:r>
              <a:rPr lang="es-MX" sz="4000" dirty="0" smtClean="0"/>
              <a:t>2.Los seres humanos no somos iguales por naturaleza. </a:t>
            </a:r>
            <a:br>
              <a:rPr lang="es-MX" sz="4000" dirty="0" smtClean="0"/>
            </a:br>
            <a:r>
              <a:rPr lang="es-MX" sz="4000" dirty="0" smtClean="0"/>
              <a:t/>
            </a:r>
            <a:br>
              <a:rPr lang="es-MX" sz="4000" dirty="0" smtClean="0"/>
            </a:br>
            <a:endParaRPr lang="es-MX" sz="2800" dirty="0" smtClean="0">
              <a:solidFill>
                <a:schemeClr val="tx1"/>
              </a:solidFill>
              <a:effectLst/>
            </a:endParaRP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1547664" y="2276872"/>
            <a:ext cx="6858048" cy="3676656"/>
          </a:xfrm>
          <a:prstGeom prst="rect">
            <a:avLst/>
          </a:prstGeom>
        </p:spPr>
        <p:txBody>
          <a:bodyPr tIns="0">
            <a:normAutofit/>
          </a:bodyPr>
          <a:lstStyle>
            <a:lvl1pPr marL="27432" indent="0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  <a:defRPr kumimoji="0" sz="2600" kern="1200">
                <a:solidFill>
                  <a:schemeClr val="tx2">
                    <a:shade val="30000"/>
                    <a:satMod val="1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None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None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just"/>
            <a:r>
              <a:rPr lang="es-MX" sz="3200" dirty="0" smtClean="0"/>
              <a:t>Todos los seres humanos nacen libres e </a:t>
            </a:r>
            <a:r>
              <a:rPr lang="es-MX" sz="3200" u="sng" dirty="0" smtClean="0"/>
              <a:t>iguales en dignidad y derechos</a:t>
            </a:r>
            <a:r>
              <a:rPr lang="es-MX" sz="3200" dirty="0" smtClean="0"/>
              <a:t> y, dotados como están de razón y conciencia, deben comportarse fraternalmente los unos con los otros. </a:t>
            </a:r>
          </a:p>
          <a:p>
            <a:pPr algn="just"/>
            <a:endParaRPr lang="es-MX" sz="3200" dirty="0" smtClean="0"/>
          </a:p>
        </p:txBody>
      </p:sp>
      <p:sp>
        <p:nvSpPr>
          <p:cNvPr id="6" name="5 Rectángulo"/>
          <p:cNvSpPr/>
          <p:nvPr/>
        </p:nvSpPr>
        <p:spPr>
          <a:xfrm>
            <a:off x="3806278" y="483254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MX" dirty="0"/>
              <a:t>Artículo 1 de la Declaración Universal de los Derechos Humanos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1196752"/>
            <a:ext cx="27241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CuadroTexto"/>
          <p:cNvSpPr txBox="1"/>
          <p:nvPr/>
        </p:nvSpPr>
        <p:spPr>
          <a:xfrm>
            <a:off x="1214414" y="686301"/>
            <a:ext cx="492922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La igualdad no es un hecho si un valor que reconoce la diversidad.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La igualdad es jurídica. Implica que sean todos los derechos para todos, sin menoscabar los de otros.</a:t>
            </a:r>
            <a:br>
              <a:rPr lang="es-MX" sz="2400" dirty="0" smtClean="0"/>
            </a:br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Busca:</a:t>
            </a:r>
            <a:br>
              <a:rPr lang="es-MX" sz="2400" dirty="0" smtClean="0"/>
            </a:br>
            <a:r>
              <a:rPr lang="es-MX" sz="2400" dirty="0" smtClean="0"/>
              <a:t>	- igualdad de derechos</a:t>
            </a:r>
            <a:br>
              <a:rPr lang="es-MX" sz="2400" dirty="0" smtClean="0"/>
            </a:br>
            <a:r>
              <a:rPr lang="es-MX" sz="2400" dirty="0" smtClean="0"/>
              <a:t>	- igualdad de oportunidades de 	  acción y de desarrollo</a:t>
            </a:r>
            <a:br>
              <a:rPr lang="es-MX" sz="2400" dirty="0" smtClean="0"/>
            </a:br>
            <a:r>
              <a:rPr lang="es-MX" sz="2400" dirty="0" smtClean="0"/>
              <a:t>	- igualdad de trato</a:t>
            </a:r>
            <a:br>
              <a:rPr lang="es-MX" sz="2400" dirty="0" smtClean="0"/>
            </a:br>
            <a:r>
              <a:rPr lang="es-MX" sz="2400" dirty="0" smtClean="0"/>
              <a:t>	- respeto a diferencia</a:t>
            </a:r>
            <a:br>
              <a:rPr lang="es-MX" sz="2400" dirty="0" smtClean="0"/>
            </a:br>
            <a:r>
              <a:rPr lang="es-MX" sz="2400" dirty="0" smtClean="0"/>
              <a:t>	- desarrollo de justicia social</a:t>
            </a:r>
            <a:endParaRPr lang="es-MX" sz="2400" dirty="0"/>
          </a:p>
        </p:txBody>
      </p:sp>
    </p:spTree>
    <p:extLst>
      <p:ext uri="{BB962C8B-B14F-4D97-AF65-F5344CB8AC3E}">
        <p14:creationId xmlns="" xmlns:p14="http://schemas.microsoft.com/office/powerpoint/2010/main" val="488976607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5852" y="500042"/>
            <a:ext cx="7406640" cy="1472184"/>
          </a:xfrm>
        </p:spPr>
        <p:txBody>
          <a:bodyPr>
            <a:noAutofit/>
          </a:bodyPr>
          <a:lstStyle/>
          <a:p>
            <a:r>
              <a:rPr lang="es-MX" sz="4000" dirty="0" smtClean="0"/>
              <a:t>3. La diversidad es lo que nos enriquece como raza humana.</a:t>
            </a:r>
            <a:br>
              <a:rPr lang="es-MX" sz="4000" dirty="0" smtClean="0"/>
            </a:br>
            <a:endParaRPr lang="es-MX" sz="28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51202" name="Picture 2" descr="http://gabbycorsalas.files.wordpress.com/2008/04/mafalda-y-los-ninos.jpg?w=617&amp;h=44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3157564"/>
            <a:ext cx="5876925" cy="4200526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285852" y="1285860"/>
            <a:ext cx="7572428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 smtClean="0"/>
              <a:t/>
            </a:r>
            <a:br>
              <a:rPr lang="es-MX" sz="3200" dirty="0" smtClean="0"/>
            </a:br>
            <a:r>
              <a:rPr lang="es-MX" sz="2000" i="1" dirty="0" smtClean="0"/>
              <a:t>"somos iguales solo porque somos diferentes los unos de los otros" </a:t>
            </a:r>
            <a:r>
              <a:rPr lang="es-MX" sz="1400" dirty="0" smtClean="0"/>
              <a:t>(Alain </a:t>
            </a:r>
            <a:r>
              <a:rPr lang="es-MX" sz="1400" dirty="0" err="1" smtClean="0"/>
              <a:t>Touraine</a:t>
            </a:r>
            <a:r>
              <a:rPr lang="es-MX" sz="1400" dirty="0" smtClean="0"/>
              <a:t>) </a:t>
            </a: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Tenemos que aceptar la diferencia - heterogeneidad que nos enriquece.</a:t>
            </a:r>
            <a:br>
              <a:rPr lang="es-MX" sz="2000" dirty="0" smtClean="0"/>
            </a:br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Respetar la diversidad es fundamental para la convivencia humana.</a:t>
            </a:r>
            <a:endParaRPr lang="es-MX" sz="20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-27384"/>
            <a:ext cx="749808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s-MX" sz="4000" dirty="0" smtClean="0"/>
              <a:t>¿Reconozco la otredad?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7092280" y="6525344"/>
            <a:ext cx="2786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Sylvia </a:t>
            </a:r>
            <a:r>
              <a:rPr lang="es-MX" sz="1100" dirty="0" err="1" smtClean="0"/>
              <a:t>Smelckes</a:t>
            </a:r>
            <a:r>
              <a:rPr lang="es-MX" sz="1100" dirty="0" smtClean="0"/>
              <a:t> , 2005</a:t>
            </a:r>
            <a:endParaRPr lang="es-MX" sz="1100" dirty="0"/>
          </a:p>
        </p:txBody>
      </p:sp>
      <p:pic>
        <p:nvPicPr>
          <p:cNvPr id="35842" name="Picture 2" descr="https://encrypted-tbn2.gstatic.com/images?q=tbn:ANd9GcR7S0C9_FQPD4bBY80M5pjGrfuN_--TdBNs32BT37rXWfYvywAXM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86373"/>
            <a:ext cx="4286250" cy="1771651"/>
          </a:xfrm>
          <a:prstGeom prst="rect">
            <a:avLst/>
          </a:prstGeom>
          <a:noFill/>
        </p:spPr>
      </p:pic>
      <p:sp>
        <p:nvSpPr>
          <p:cNvPr id="6" name="5 CuadroTexto"/>
          <p:cNvSpPr txBox="1"/>
          <p:nvPr/>
        </p:nvSpPr>
        <p:spPr>
          <a:xfrm>
            <a:off x="-1143040" y="1571612"/>
            <a:ext cx="1500198" cy="618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>
              <a:lnSpc>
                <a:spcPct val="90000"/>
              </a:lnSpc>
            </a:pPr>
            <a:endParaRPr lang="es-MX" dirty="0" smtClean="0"/>
          </a:p>
          <a:p>
            <a:endParaRPr lang="es-MX" dirty="0"/>
          </a:p>
        </p:txBody>
      </p:sp>
      <p:sp>
        <p:nvSpPr>
          <p:cNvPr id="2" name="1 Rectángulo redondeado"/>
          <p:cNvSpPr/>
          <p:nvPr/>
        </p:nvSpPr>
        <p:spPr>
          <a:xfrm>
            <a:off x="2339752" y="1283580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otro debe borrar su diferencia</a:t>
            </a:r>
            <a:endParaRPr lang="es-MX" dirty="0"/>
          </a:p>
        </p:txBody>
      </p:sp>
      <p:sp>
        <p:nvSpPr>
          <p:cNvPr id="9" name="8 Rectángulo redondeado"/>
          <p:cNvSpPr/>
          <p:nvPr/>
        </p:nvSpPr>
        <p:spPr>
          <a:xfrm>
            <a:off x="5580112" y="1268760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otro  puede y debe crecer desde lo que es</a:t>
            </a:r>
            <a:endParaRPr lang="es-MX" dirty="0"/>
          </a:p>
        </p:txBody>
      </p:sp>
      <p:sp>
        <p:nvSpPr>
          <p:cNvPr id="10" name="9 Rectángulo redondeado"/>
          <p:cNvSpPr/>
          <p:nvPr/>
        </p:nvSpPr>
        <p:spPr>
          <a:xfrm>
            <a:off x="2339752" y="2291692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otro  diferente me amenaza</a:t>
            </a:r>
            <a:endParaRPr lang="es-MX" dirty="0"/>
          </a:p>
        </p:txBody>
      </p:sp>
      <p:sp>
        <p:nvSpPr>
          <p:cNvPr id="11" name="10 Rectángulo redondeado"/>
          <p:cNvSpPr/>
          <p:nvPr/>
        </p:nvSpPr>
        <p:spPr>
          <a:xfrm>
            <a:off x="5580112" y="2276872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El otro  diferente me enriquece</a:t>
            </a:r>
            <a:endParaRPr lang="es-MX" dirty="0"/>
          </a:p>
        </p:txBody>
      </p:sp>
      <p:sp>
        <p:nvSpPr>
          <p:cNvPr id="12" name="11 Rectángulo redondeado"/>
          <p:cNvSpPr/>
          <p:nvPr/>
        </p:nvSpPr>
        <p:spPr>
          <a:xfrm>
            <a:off x="2339752" y="3299804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Una cultura, </a:t>
            </a:r>
          </a:p>
          <a:p>
            <a:pPr algn="ctr"/>
            <a:r>
              <a:rPr lang="es-MX" dirty="0" smtClean="0"/>
              <a:t>“LA” cultura</a:t>
            </a:r>
            <a:endParaRPr lang="es-MX" dirty="0"/>
          </a:p>
        </p:txBody>
      </p:sp>
      <p:sp>
        <p:nvSpPr>
          <p:cNvPr id="13" name="12 Rectángulo redondeado"/>
          <p:cNvSpPr/>
          <p:nvPr/>
        </p:nvSpPr>
        <p:spPr>
          <a:xfrm>
            <a:off x="5580112" y="3284984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Múltiples culturas. Aseguran vida</a:t>
            </a:r>
            <a:endParaRPr lang="es-MX" dirty="0"/>
          </a:p>
        </p:txBody>
      </p:sp>
      <p:sp>
        <p:nvSpPr>
          <p:cNvPr id="15" name="14 Rectángulo redondeado"/>
          <p:cNvSpPr/>
          <p:nvPr/>
        </p:nvSpPr>
        <p:spPr>
          <a:xfrm>
            <a:off x="2339752" y="4346016"/>
            <a:ext cx="2520280" cy="77726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Culturas estáticas</a:t>
            </a:r>
            <a:endParaRPr lang="es-MX" dirty="0"/>
          </a:p>
        </p:txBody>
      </p:sp>
      <p:sp>
        <p:nvSpPr>
          <p:cNvPr id="16" name="15 Rectángulo redondeado"/>
          <p:cNvSpPr/>
          <p:nvPr/>
        </p:nvSpPr>
        <p:spPr>
          <a:xfrm>
            <a:off x="5580112" y="4331196"/>
            <a:ext cx="2520280" cy="164100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Culturas dinámicas: fuente de dinamismo, contacto con otras culturas y motor de la historia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1958086358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85852" y="516656"/>
            <a:ext cx="7406640" cy="1472184"/>
          </a:xfrm>
        </p:spPr>
        <p:txBody>
          <a:bodyPr>
            <a:noAutofit/>
          </a:bodyPr>
          <a:lstStyle/>
          <a:p>
            <a:r>
              <a:rPr lang="es-MX" sz="4000" dirty="0" smtClean="0"/>
              <a:t>4. La tolerancia como el mejor camino para combatir la discriminación</a:t>
            </a:r>
            <a:endParaRPr lang="es-MX" sz="24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1026" name="Picture 2" descr="C:\Documents and Settings\Claudia Patricia\Escritorio\mafada\comprensió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7838" y="1772816"/>
            <a:ext cx="3531849" cy="2943208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285852" y="2118335"/>
            <a:ext cx="37862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Es la capacidad de aceptar la forma de ser, de vivir,  de pensar de los demás.</a:t>
            </a:r>
          </a:p>
          <a:p>
            <a:r>
              <a:rPr lang="es-MX" sz="2000" dirty="0" smtClean="0"/>
              <a:t/>
            </a:r>
            <a:br>
              <a:rPr lang="es-MX" sz="2000" dirty="0" smtClean="0"/>
            </a:br>
            <a:r>
              <a:rPr lang="es-MX" sz="2000" dirty="0" smtClean="0"/>
              <a:t>Es ejercitar la comprensión, aceptar y apreciar la diversidad, respetar la dignidad de todos/as.</a:t>
            </a:r>
            <a:endParaRPr lang="es-MX" sz="2000" dirty="0"/>
          </a:p>
        </p:txBody>
      </p:sp>
      <p:sp>
        <p:nvSpPr>
          <p:cNvPr id="3" name="2 CuadroTexto"/>
          <p:cNvSpPr txBox="1"/>
          <p:nvPr/>
        </p:nvSpPr>
        <p:spPr>
          <a:xfrm>
            <a:off x="1285852" y="4581128"/>
            <a:ext cx="7543835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000" dirty="0"/>
              <a:t>Implica: </a:t>
            </a:r>
            <a:br>
              <a:rPr lang="es-MX" sz="2000" dirty="0"/>
            </a:br>
            <a:r>
              <a:rPr lang="es-MX" sz="2400" b="1" dirty="0" smtClean="0">
                <a:solidFill>
                  <a:schemeClr val="tx2"/>
                </a:solidFill>
              </a:rPr>
              <a:t>reconocimiento</a:t>
            </a:r>
            <a:r>
              <a:rPr lang="es-MX" sz="2400" b="1" dirty="0">
                <a:solidFill>
                  <a:schemeClr val="tx2"/>
                </a:solidFill>
              </a:rPr>
              <a:t/>
            </a:r>
            <a:br>
              <a:rPr lang="es-MX" sz="2400" b="1" dirty="0">
                <a:solidFill>
                  <a:schemeClr val="tx2"/>
                </a:solidFill>
              </a:rPr>
            </a:br>
            <a:r>
              <a:rPr lang="es-MX" sz="2400" b="1" dirty="0">
                <a:solidFill>
                  <a:schemeClr val="tx2"/>
                </a:solidFill>
              </a:rPr>
              <a:t>	</a:t>
            </a:r>
            <a:r>
              <a:rPr lang="es-MX" sz="2400" b="1" dirty="0" smtClean="0">
                <a:solidFill>
                  <a:schemeClr val="tx2"/>
                </a:solidFill>
              </a:rPr>
              <a:t>           ausencia </a:t>
            </a:r>
            <a:r>
              <a:rPr lang="es-MX" sz="2400" b="1" dirty="0">
                <a:solidFill>
                  <a:schemeClr val="tx2"/>
                </a:solidFill>
              </a:rPr>
              <a:t>de violencia</a:t>
            </a:r>
            <a:br>
              <a:rPr lang="es-MX" sz="2400" b="1" dirty="0">
                <a:solidFill>
                  <a:schemeClr val="tx2"/>
                </a:solidFill>
              </a:rPr>
            </a:br>
            <a:r>
              <a:rPr lang="es-MX" sz="2400" b="1" dirty="0">
                <a:solidFill>
                  <a:schemeClr val="tx2"/>
                </a:solidFill>
              </a:rPr>
              <a:t>	 </a:t>
            </a:r>
            <a:r>
              <a:rPr lang="es-MX" sz="2400" b="1" dirty="0" smtClean="0">
                <a:solidFill>
                  <a:schemeClr val="tx2"/>
                </a:solidFill>
              </a:rPr>
              <a:t>                                apertura </a:t>
            </a:r>
            <a:r>
              <a:rPr lang="es-MX" sz="2400" b="1" dirty="0">
                <a:solidFill>
                  <a:schemeClr val="tx2"/>
                </a:solidFill>
              </a:rPr>
              <a:t>de pensamiento</a:t>
            </a:r>
            <a:br>
              <a:rPr lang="es-MX" sz="2400" b="1" dirty="0">
                <a:solidFill>
                  <a:schemeClr val="tx2"/>
                </a:solidFill>
              </a:rPr>
            </a:br>
            <a:r>
              <a:rPr lang="es-MX" sz="2400" b="1" dirty="0">
                <a:solidFill>
                  <a:schemeClr val="tx2"/>
                </a:solidFill>
              </a:rPr>
              <a:t>	</a:t>
            </a:r>
            <a:r>
              <a:rPr lang="es-MX" sz="2400" b="1" dirty="0" smtClean="0">
                <a:solidFill>
                  <a:schemeClr val="tx2"/>
                </a:solidFill>
              </a:rPr>
              <a:t>                 respeto</a:t>
            </a:r>
          </a:p>
          <a:p>
            <a:r>
              <a:rPr lang="es-MX" sz="2400" b="1" dirty="0">
                <a:solidFill>
                  <a:schemeClr val="tx2"/>
                </a:solidFill>
              </a:rPr>
              <a:t> </a:t>
            </a:r>
            <a:r>
              <a:rPr lang="es-MX" sz="2400" b="1" dirty="0" smtClean="0">
                <a:solidFill>
                  <a:schemeClr val="tx2"/>
                </a:solidFill>
              </a:rPr>
              <a:t>      mediación                           diálogo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214414" y="670932"/>
            <a:ext cx="7406640" cy="1472184"/>
          </a:xfrm>
        </p:spPr>
        <p:txBody>
          <a:bodyPr>
            <a:noAutofit/>
          </a:bodyPr>
          <a:lstStyle/>
          <a:p>
            <a:r>
              <a:rPr lang="es-MX" sz="4000" dirty="0" smtClean="0"/>
              <a:t>5. Todos discriminamos</a:t>
            </a:r>
            <a:br>
              <a:rPr lang="es-MX" sz="4000" dirty="0" smtClean="0"/>
            </a:br>
            <a:r>
              <a:rPr lang="es-MX" sz="2800" dirty="0" smtClean="0">
                <a:solidFill>
                  <a:schemeClr val="tx1"/>
                </a:solidFill>
                <a:effectLst/>
              </a:rPr>
              <a:t/>
            </a:r>
            <a:br>
              <a:rPr lang="es-MX" sz="2800" dirty="0" smtClean="0">
                <a:solidFill>
                  <a:schemeClr val="tx1"/>
                </a:solidFill>
                <a:effectLst/>
              </a:rPr>
            </a:br>
            <a:endParaRPr lang="es-MX" sz="2800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2050" name="Picture 2" descr="C:\Documents and Settings\Claudia Patricia\Escritorio\mafada\a donde vamos a para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71678"/>
            <a:ext cx="2714629" cy="2714629"/>
          </a:xfrm>
          <a:prstGeom prst="rect">
            <a:avLst/>
          </a:prstGeom>
          <a:noFill/>
        </p:spPr>
      </p:pic>
      <p:sp>
        <p:nvSpPr>
          <p:cNvPr id="4" name="3 CuadroTexto"/>
          <p:cNvSpPr txBox="1"/>
          <p:nvPr/>
        </p:nvSpPr>
        <p:spPr>
          <a:xfrm>
            <a:off x="1285852" y="1571612"/>
            <a:ext cx="451028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En lo público</a:t>
            </a:r>
            <a:r>
              <a:rPr lang="es-MX" sz="2400" dirty="0"/>
              <a:t> </a:t>
            </a:r>
            <a:r>
              <a:rPr lang="es-MX" sz="2400" dirty="0" smtClean="0"/>
              <a:t>y en lo privado</a:t>
            </a:r>
          </a:p>
          <a:p>
            <a:r>
              <a:rPr lang="es-MX" sz="2400" dirty="0" smtClean="0"/>
              <a:t/>
            </a:r>
            <a:br>
              <a:rPr lang="es-MX" sz="2400" dirty="0" smtClean="0"/>
            </a:br>
            <a:r>
              <a:rPr lang="es-MX" sz="2400" dirty="0" smtClean="0"/>
              <a:t>Si no nos reconocemos como personas potencialmente discriminadoras y desterramos de nosotros cualquier actitud intolerante podemos convertirnos en personas </a:t>
            </a:r>
            <a:r>
              <a:rPr lang="es-MX" sz="2400" u="sng" dirty="0" smtClean="0"/>
              <a:t>incapaces de aceptar y convivir con la diversidad de la sociedad</a:t>
            </a:r>
            <a:r>
              <a:rPr lang="es-MX" sz="2400" dirty="0" smtClean="0"/>
              <a:t>, pero además convertirnos en </a:t>
            </a:r>
            <a:r>
              <a:rPr lang="es-MX" sz="2400" u="sng" dirty="0" smtClean="0"/>
              <a:t>agentes de discriminación</a:t>
            </a:r>
            <a:r>
              <a:rPr lang="es-MX" sz="2400" dirty="0" smtClean="0"/>
              <a:t>.</a:t>
            </a:r>
            <a:endParaRPr lang="es-MX" sz="2400" dirty="0"/>
          </a:p>
        </p:txBody>
      </p:sp>
      <p:sp>
        <p:nvSpPr>
          <p:cNvPr id="5" name="4 CuadroTexto"/>
          <p:cNvSpPr txBox="1"/>
          <p:nvPr/>
        </p:nvSpPr>
        <p:spPr>
          <a:xfrm>
            <a:off x="6786578" y="5143512"/>
            <a:ext cx="19399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Consciente o </a:t>
            </a:r>
          </a:p>
          <a:p>
            <a:r>
              <a:rPr lang="es-MX" dirty="0" smtClean="0"/>
              <a:t>inconscientemente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Propósitos: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5608" y="1447800"/>
            <a:ext cx="6922606" cy="4800600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es-MX" dirty="0" smtClean="0"/>
              <a:t>Reflexionar en torno a los elementos centrales relacionados con la exclusión social y la discriminación.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Reconocer los rasgos distintivos de una acción y/o proceso socioeducativo incluyente.</a:t>
            </a:r>
          </a:p>
          <a:p>
            <a:pPr algn="just"/>
            <a:endParaRPr lang="es-MX" dirty="0" smtClean="0"/>
          </a:p>
          <a:p>
            <a:pPr algn="just"/>
            <a:r>
              <a:rPr lang="es-MX" dirty="0" smtClean="0"/>
              <a:t>Identificar un aspecto que requiere y estoy dispuesto a modificar en lo personal o en lo profesional para ser más incluyente.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4800" b="1" dirty="0" smtClean="0">
                <a:solidFill>
                  <a:schemeClr val="bg2"/>
                </a:solidFill>
              </a:rPr>
              <a:t>3. Elementos para construir una sociedad incluyente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435608" y="116632"/>
            <a:ext cx="749808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s-MX" dirty="0" smtClean="0"/>
              <a:t>La invitación es a construir una sociedad incluyente donde... 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47800"/>
            <a:ext cx="7920880" cy="4800600"/>
          </a:xfrm>
        </p:spPr>
        <p:txBody>
          <a:bodyPr>
            <a:noAutofit/>
          </a:bodyPr>
          <a:lstStyle/>
          <a:p>
            <a:pPr marL="82296" indent="0">
              <a:spcAft>
                <a:spcPts val="600"/>
              </a:spcAft>
              <a:buNone/>
            </a:pPr>
            <a:r>
              <a:rPr lang="es-MX" sz="1700" dirty="0"/>
              <a:t>... </a:t>
            </a:r>
            <a:r>
              <a:rPr lang="es-MX" sz="1700" dirty="0" smtClean="0"/>
              <a:t> ya no existen personas </a:t>
            </a:r>
            <a:r>
              <a:rPr lang="es-MX" sz="1700" dirty="0"/>
              <a:t>excluidas </a:t>
            </a:r>
            <a:r>
              <a:rPr lang="es-MX" sz="1700" dirty="0" smtClean="0"/>
              <a:t>porque son </a:t>
            </a:r>
            <a:r>
              <a:rPr lang="es-MX" sz="1700" dirty="0"/>
              <a:t>reconocidas en su igualdad de derechos y en su integración social, económica y cultural respecto de otros sectores.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/>
              <a:t>… </a:t>
            </a:r>
            <a:r>
              <a:rPr lang="es-MX" sz="1700" dirty="0" smtClean="0"/>
              <a:t>existen </a:t>
            </a:r>
            <a:r>
              <a:rPr lang="es-MX" sz="1700" dirty="0"/>
              <a:t>medidas no solo para cambiar los resultados, sino fundamentalmente los procesos que producen y reproducen exclusión social.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se da la relación entre personas de diversas culturas  y se vive la pluralidad.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se vive el respeto  desde planos de igualdad.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cada quien puede crecer desde su diferencia y no que la diferencia distinga y divida.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todas las personas y todas las culturas son igualmente dignas y valiosas.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no se admiten asimetrías de ningún tipo: económicas, políticas y sociales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/>
              <a:t>… estemos formados como ciudadanos capaces de combatir asimetrías.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/>
              <a:t>… existe equilibrio en el ejercicio de poder. </a:t>
            </a:r>
          </a:p>
          <a:p>
            <a:pPr marL="82296" indent="0">
              <a:spcAft>
                <a:spcPts val="600"/>
              </a:spcAft>
              <a:buNone/>
            </a:pPr>
            <a:r>
              <a:rPr lang="es-MX" sz="1700" dirty="0" smtClean="0"/>
              <a:t>… exista la participación activa de la sociedad</a:t>
            </a:r>
          </a:p>
          <a:p>
            <a:pPr marL="82296" indent="0" eaLnBrk="1" hangingPunct="1">
              <a:spcAft>
                <a:spcPts val="600"/>
              </a:spcAft>
              <a:buNone/>
            </a:pPr>
            <a:endParaRPr lang="es-MX" sz="17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6000760" y="6596390"/>
            <a:ext cx="2786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Adaptado de Sylvia </a:t>
            </a:r>
            <a:r>
              <a:rPr lang="es-MX" sz="1100" dirty="0" err="1" smtClean="0"/>
              <a:t>Smelckes</a:t>
            </a:r>
            <a:r>
              <a:rPr lang="es-MX" sz="1100" dirty="0" smtClean="0"/>
              <a:t> , 2005</a:t>
            </a:r>
            <a:endParaRPr lang="es-MX" sz="1100" dirty="0"/>
          </a:p>
        </p:txBody>
      </p:sp>
      <p:sp>
        <p:nvSpPr>
          <p:cNvPr id="2" name="1 CuadroTexto"/>
          <p:cNvSpPr txBox="1"/>
          <p:nvPr/>
        </p:nvSpPr>
        <p:spPr>
          <a:xfrm>
            <a:off x="-2916832" y="1412776"/>
            <a:ext cx="266429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2"/>
            <a:r>
              <a:rPr lang="es-MX" dirty="0"/>
              <a:t>Descubre y celebra las diferencias</a:t>
            </a:r>
          </a:p>
          <a:p>
            <a:pPr lvl="2"/>
            <a:r>
              <a:rPr lang="es-MX" dirty="0"/>
              <a:t>Cuestiona la realidad discriminatoria cotidiana</a:t>
            </a:r>
          </a:p>
          <a:p>
            <a:pPr lvl="2"/>
            <a:r>
              <a:rPr lang="es-MX" dirty="0"/>
              <a:t>Genera cambios de actitudes, formas de pensar y actuar.</a:t>
            </a:r>
          </a:p>
          <a:p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dirty="0" smtClean="0"/>
              <a:t>Entonces, una sociedad incluyente es...</a:t>
            </a:r>
            <a:endParaRPr lang="es-MX" dirty="0"/>
          </a:p>
        </p:txBody>
      </p:sp>
      <p:pic>
        <p:nvPicPr>
          <p:cNvPr id="5" name="Picture 4" descr="http://de10.com.mx/img/promos/11_Mafal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4366619"/>
            <a:ext cx="4429124" cy="2491382"/>
          </a:xfrm>
          <a:prstGeom prst="rect">
            <a:avLst/>
          </a:prstGeom>
          <a:noFill/>
        </p:spPr>
      </p:pic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357290" y="1643050"/>
            <a:ext cx="7498080" cy="358615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s-MX" dirty="0" smtClean="0"/>
              <a:t>	una sociedad </a:t>
            </a:r>
            <a:r>
              <a:rPr lang="es-MX" u="sng" dirty="0" smtClean="0"/>
              <a:t>participativa</a:t>
            </a:r>
            <a:r>
              <a:rPr lang="es-MX" dirty="0" smtClean="0"/>
              <a:t> que se sustenta o se basa en principios </a:t>
            </a:r>
            <a:r>
              <a:rPr lang="es-MX" u="sng" dirty="0" smtClean="0"/>
              <a:t>solidarios</a:t>
            </a:r>
            <a:r>
              <a:rPr lang="es-MX" dirty="0" smtClean="0"/>
              <a:t>,  que reconoce la </a:t>
            </a:r>
            <a:r>
              <a:rPr lang="es-MX" u="sng" dirty="0" smtClean="0"/>
              <a:t>diferencia</a:t>
            </a:r>
            <a:r>
              <a:rPr lang="es-MX" dirty="0" smtClean="0"/>
              <a:t>, respeta la </a:t>
            </a:r>
            <a:r>
              <a:rPr lang="es-MX" u="sng" dirty="0" smtClean="0"/>
              <a:t>diversidad</a:t>
            </a:r>
            <a:r>
              <a:rPr lang="es-MX" dirty="0" smtClean="0"/>
              <a:t>, busca la </a:t>
            </a:r>
            <a:r>
              <a:rPr lang="es-MX" u="sng" dirty="0" smtClean="0"/>
              <a:t>igualdad de trato</a:t>
            </a:r>
            <a:r>
              <a:rPr lang="es-MX" dirty="0" smtClean="0"/>
              <a:t> y de </a:t>
            </a:r>
            <a:r>
              <a:rPr lang="es-MX" u="sng" dirty="0" smtClean="0"/>
              <a:t>oportunidades </a:t>
            </a:r>
            <a:r>
              <a:rPr lang="es-MX" dirty="0" smtClean="0"/>
              <a:t>para todas las personas;  y en donde las acciones desde el Estado y sus instituciones, </a:t>
            </a:r>
            <a:r>
              <a:rPr lang="es-MX" u="sng" dirty="0" smtClean="0"/>
              <a:t>procuran un desarrollo </a:t>
            </a:r>
            <a:r>
              <a:rPr lang="es-MX" dirty="0" smtClean="0"/>
              <a:t>para toda la población. 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857232"/>
            <a:ext cx="8153400" cy="3992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MX" sz="4800" b="1" dirty="0" smtClean="0">
                <a:solidFill>
                  <a:schemeClr val="bg2"/>
                </a:solidFill>
              </a:rPr>
              <a:t>4. Premisas básicas para generar acciones y/o procesos educativos incluyentes...</a:t>
            </a:r>
          </a:p>
        </p:txBody>
      </p:sp>
      <p:pic>
        <p:nvPicPr>
          <p:cNvPr id="3" name="Picture 2" descr="http://www.revistapensamientolibre.com/inicio/wp-content/uploads/2012/03/mafalda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4572008"/>
            <a:ext cx="5905500" cy="2076450"/>
          </a:xfrm>
          <a:prstGeom prst="rect">
            <a:avLst/>
          </a:prstGeom>
          <a:noFill/>
        </p:spPr>
      </p:pic>
      <p:sp>
        <p:nvSpPr>
          <p:cNvPr id="2" name="1 CuadroTexto"/>
          <p:cNvSpPr txBox="1"/>
          <p:nvPr/>
        </p:nvSpPr>
        <p:spPr>
          <a:xfrm>
            <a:off x="2928926" y="4171898"/>
            <a:ext cx="5905500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2000" b="1" dirty="0" smtClean="0"/>
              <a:t>¿quiero seguir así?</a:t>
            </a:r>
            <a:endParaRPr lang="es-MX" sz="2000" b="1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15616" y="44624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Algunos enfoques para acompañar procesos educativos incluyentes:  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1220688"/>
            <a:ext cx="7848872" cy="48006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s-MX" sz="1800" b="1" dirty="0" smtClean="0"/>
              <a:t>Enfoque sociocultural (</a:t>
            </a:r>
            <a:r>
              <a:rPr lang="es-MX" sz="1800" b="1" dirty="0" err="1" smtClean="0"/>
              <a:t>Vigotsky</a:t>
            </a:r>
            <a:r>
              <a:rPr lang="es-MX" sz="1800" b="1" dirty="0" smtClean="0"/>
              <a:t>)</a:t>
            </a:r>
          </a:p>
          <a:p>
            <a:pPr algn="just">
              <a:spcAft>
                <a:spcPts val="600"/>
              </a:spcAft>
              <a:buNone/>
            </a:pPr>
            <a:r>
              <a:rPr lang="es-MX" sz="1400" dirty="0" smtClean="0"/>
              <a:t>	Para que el aprendizaje se de, es necesaria una interacción entre la persona y su ambiente, dado que es mediante esta interacción como los seres humanos transforman y se apropian de su cultura, logrando así cambios en su conciencia y en sus formas de aprendizaje</a:t>
            </a:r>
          </a:p>
          <a:p>
            <a:pPr>
              <a:spcAft>
                <a:spcPts val="600"/>
              </a:spcAft>
            </a:pPr>
            <a:r>
              <a:rPr lang="es-MX" sz="1800" b="1" dirty="0"/>
              <a:t>Educación  para la paz y los derechos humanos… enfoque </a:t>
            </a:r>
            <a:r>
              <a:rPr lang="es-MX" sz="1800" b="1" dirty="0" err="1"/>
              <a:t>valoral</a:t>
            </a:r>
            <a:endParaRPr lang="es-MX" sz="1800" b="1" dirty="0"/>
          </a:p>
          <a:p>
            <a:pPr algn="just">
              <a:spcBef>
                <a:spcPts val="0"/>
              </a:spcBef>
              <a:buNone/>
            </a:pPr>
            <a:r>
              <a:rPr lang="es-MX" sz="1400" dirty="0" smtClean="0"/>
              <a:t>	Pretende que las personas vivan los derechos humanos desde su dimensión </a:t>
            </a:r>
            <a:r>
              <a:rPr lang="es-MX" sz="1400" dirty="0" err="1" smtClean="0"/>
              <a:t>valoral</a:t>
            </a:r>
            <a:r>
              <a:rPr lang="es-MX" sz="1400" dirty="0" smtClean="0"/>
              <a:t> y ética y  sean capaces de visibilizar las relaciones de poder en su vida cotidiana, analizar los desequilibrios, enfrentarlos de manera efectiva y asertiva parra modificar su realidad y establecer una deseable convivencia solidaria.</a:t>
            </a:r>
          </a:p>
          <a:p>
            <a:pPr algn="just">
              <a:spcBef>
                <a:spcPts val="0"/>
              </a:spcBef>
              <a:buNone/>
            </a:pPr>
            <a:r>
              <a:rPr lang="es-MX" sz="1400" dirty="0" smtClean="0"/>
              <a:t>	Consiste en una práctica educativa basada en el respeto, defensa y promoción de los derechos humanos.</a:t>
            </a:r>
          </a:p>
          <a:p>
            <a:pPr lvl="1" algn="just">
              <a:spcBef>
                <a:spcPts val="0"/>
              </a:spcBef>
              <a:buNone/>
            </a:pPr>
            <a:r>
              <a:rPr lang="es-MX" sz="1400" dirty="0" smtClean="0"/>
              <a:t>Propone el uso de metodologías:  </a:t>
            </a:r>
            <a:r>
              <a:rPr lang="es-MX" sz="1400" dirty="0" err="1" smtClean="0"/>
              <a:t>socioafectiva</a:t>
            </a:r>
            <a:r>
              <a:rPr lang="es-MX" sz="1400" dirty="0" smtClean="0"/>
              <a:t> </a:t>
            </a:r>
            <a:r>
              <a:rPr lang="es-MX" sz="1400" dirty="0"/>
              <a:t>o </a:t>
            </a:r>
            <a:r>
              <a:rPr lang="es-MX" sz="1400" dirty="0" smtClean="0"/>
              <a:t>vivencial,  participativa, </a:t>
            </a:r>
            <a:r>
              <a:rPr lang="es-MX" sz="1400" dirty="0" err="1" smtClean="0"/>
              <a:t>problematizadora</a:t>
            </a:r>
            <a:r>
              <a:rPr lang="es-MX" sz="1400" dirty="0" smtClean="0"/>
              <a:t> y/o reflexivo-dialógica</a:t>
            </a:r>
          </a:p>
          <a:p>
            <a:pPr>
              <a:spcAft>
                <a:spcPts val="600"/>
              </a:spcAft>
            </a:pPr>
            <a:r>
              <a:rPr lang="es-MX" sz="1800" b="1" dirty="0"/>
              <a:t>Educación popular (Freire) </a:t>
            </a:r>
          </a:p>
          <a:p>
            <a:pPr>
              <a:spcBef>
                <a:spcPts val="0"/>
              </a:spcBef>
              <a:buNone/>
            </a:pPr>
            <a:r>
              <a:rPr lang="es-MX" sz="1400" dirty="0" smtClean="0"/>
              <a:t>	Concibe la </a:t>
            </a:r>
            <a:r>
              <a:rPr lang="es-MX" sz="1400" dirty="0"/>
              <a:t>educación </a:t>
            </a:r>
            <a:r>
              <a:rPr lang="es-MX" sz="1400" dirty="0" smtClean="0"/>
              <a:t>como una </a:t>
            </a:r>
            <a:r>
              <a:rPr lang="es-MX" sz="1400" dirty="0"/>
              <a:t>vía para la libertad.</a:t>
            </a:r>
          </a:p>
          <a:p>
            <a:pPr>
              <a:spcBef>
                <a:spcPts val="0"/>
              </a:spcBef>
              <a:buNone/>
            </a:pPr>
            <a:r>
              <a:rPr lang="es-MX" sz="1400" dirty="0"/>
              <a:t>	</a:t>
            </a:r>
            <a:r>
              <a:rPr lang="es-MX" sz="1400" dirty="0" smtClean="0"/>
              <a:t>Genera </a:t>
            </a:r>
            <a:r>
              <a:rPr lang="es-MX" sz="1400" dirty="0"/>
              <a:t>procesos colectivos de discusión, reflexión y transformación de la realidad. </a:t>
            </a:r>
          </a:p>
          <a:p>
            <a:pPr marL="356616" lvl="1" indent="0">
              <a:spcBef>
                <a:spcPts val="0"/>
              </a:spcBef>
              <a:buNone/>
            </a:pPr>
            <a:r>
              <a:rPr lang="es-MX" sz="1400" dirty="0"/>
              <a:t>La educación posibilita la toma de conciencia que permite a las personas ser “sujeto” de su propia historia</a:t>
            </a:r>
          </a:p>
          <a:p>
            <a:pPr marL="402336" lvl="1" indent="0">
              <a:spcBef>
                <a:spcPts val="0"/>
              </a:spcBef>
              <a:buNone/>
            </a:pPr>
            <a:r>
              <a:rPr lang="es-MX" sz="1400" dirty="0"/>
              <a:t>Propone una metodología dialéctica a partir de la reflexión-acción</a:t>
            </a:r>
          </a:p>
          <a:p>
            <a:pPr>
              <a:spcAft>
                <a:spcPts val="600"/>
              </a:spcAft>
            </a:pPr>
            <a:endParaRPr lang="es-MX" sz="100" b="1" dirty="0" smtClean="0"/>
          </a:p>
          <a:p>
            <a:pPr>
              <a:spcAft>
                <a:spcPts val="600"/>
              </a:spcAft>
            </a:pPr>
            <a:r>
              <a:rPr lang="es-MX" sz="1800" b="1" dirty="0" smtClean="0"/>
              <a:t>Gestión </a:t>
            </a:r>
            <a:r>
              <a:rPr lang="es-MX" sz="1800" b="1" dirty="0"/>
              <a:t>social participativa</a:t>
            </a:r>
          </a:p>
          <a:p>
            <a:pPr>
              <a:spcAft>
                <a:spcPts val="600"/>
              </a:spcAft>
              <a:buNone/>
            </a:pPr>
            <a:endParaRPr lang="es-MX" sz="1400" dirty="0" smtClean="0"/>
          </a:p>
          <a:p>
            <a:pPr>
              <a:spcAft>
                <a:spcPts val="600"/>
              </a:spcAft>
            </a:pPr>
            <a:endParaRPr lang="es-MX" sz="1400" dirty="0" smtClean="0"/>
          </a:p>
        </p:txBody>
      </p:sp>
      <p:sp>
        <p:nvSpPr>
          <p:cNvPr id="5" name="4 CuadroTexto"/>
          <p:cNvSpPr txBox="1"/>
          <p:nvPr/>
        </p:nvSpPr>
        <p:spPr>
          <a:xfrm>
            <a:off x="-2571768" y="1643050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ha probado en el aula</a:t>
            </a:r>
            <a:endParaRPr lang="es-MX" dirty="0"/>
          </a:p>
        </p:txBody>
      </p:sp>
      <p:sp>
        <p:nvSpPr>
          <p:cNvPr id="6" name="5 CuadroTexto"/>
          <p:cNvSpPr txBox="1"/>
          <p:nvPr/>
        </p:nvSpPr>
        <p:spPr>
          <a:xfrm>
            <a:off x="-2571800" y="2857496"/>
            <a:ext cx="278608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ha probado por instituciones públicas y civiles</a:t>
            </a:r>
            <a:endParaRPr lang="es-MX" dirty="0"/>
          </a:p>
        </p:txBody>
      </p:sp>
      <p:sp>
        <p:nvSpPr>
          <p:cNvPr id="7" name="6 CuadroTexto"/>
          <p:cNvSpPr txBox="1"/>
          <p:nvPr/>
        </p:nvSpPr>
        <p:spPr>
          <a:xfrm>
            <a:off x="-2571768" y="4572008"/>
            <a:ext cx="30718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ha probado en procesos sociales - comunitarios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-2571800" y="5500702"/>
            <a:ext cx="25717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se ha probado en procesos entre sociedad civil y el gobierno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214977731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¿Desde dónde nos situamos?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93516130"/>
              </p:ext>
            </p:extLst>
          </p:nvPr>
        </p:nvGraphicFramePr>
        <p:xfrm>
          <a:off x="2617266" y="1628796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2 CuadroTexto"/>
          <p:cNvSpPr txBox="1"/>
          <p:nvPr/>
        </p:nvSpPr>
        <p:spPr>
          <a:xfrm>
            <a:off x="1403648" y="1818690"/>
            <a:ext cx="23042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600" dirty="0" smtClean="0"/>
              <a:t>Esferas o ámbitos de la sociedad</a:t>
            </a:r>
            <a:endParaRPr lang="es-MX" sz="36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571472" y="5450790"/>
            <a:ext cx="91409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MX" dirty="0" smtClean="0"/>
              <a:t>Ignorar </a:t>
            </a:r>
            <a:endParaRPr lang="es-MX" dirty="0"/>
          </a:p>
        </p:txBody>
      </p:sp>
      <p:sp>
        <p:nvSpPr>
          <p:cNvPr id="4" name="3 CuadroTexto"/>
          <p:cNvSpPr txBox="1"/>
          <p:nvPr/>
        </p:nvSpPr>
        <p:spPr>
          <a:xfrm>
            <a:off x="1785918" y="4500570"/>
            <a:ext cx="1214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Reconocer</a:t>
            </a:r>
            <a:endParaRPr lang="es-MX" dirty="0"/>
          </a:p>
        </p:txBody>
      </p:sp>
      <p:sp>
        <p:nvSpPr>
          <p:cNvPr id="5" name="4 CuadroTexto"/>
          <p:cNvSpPr txBox="1"/>
          <p:nvPr/>
        </p:nvSpPr>
        <p:spPr>
          <a:xfrm>
            <a:off x="4286248" y="2428868"/>
            <a:ext cx="12144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Valorar  la diversidad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7000892" y="285728"/>
            <a:ext cx="214310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MX" sz="1600" dirty="0" smtClean="0"/>
              <a:t> Ciudadanos críticos y activos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/>
              <a:t> Oposición a la exclusión </a:t>
            </a:r>
          </a:p>
          <a:p>
            <a:pPr>
              <a:buFont typeface="Arial" pitchFamily="34" charset="0"/>
              <a:buChar char="•"/>
            </a:pPr>
            <a:r>
              <a:rPr lang="es-MX" sz="1600" dirty="0" smtClean="0"/>
              <a:t> Buscan la Igualdad de oportunidades para el ejercicio de derechos</a:t>
            </a:r>
          </a:p>
          <a:p>
            <a:pPr>
              <a:buFont typeface="Arial" pitchFamily="34" charset="0"/>
              <a:buChar char="•"/>
            </a:pPr>
            <a:endParaRPr lang="es-MX" sz="1600" dirty="0" smtClean="0"/>
          </a:p>
          <a:p>
            <a:pPr>
              <a:buFont typeface="Arial" pitchFamily="34" charset="0"/>
              <a:buChar char="•"/>
            </a:pPr>
            <a:endParaRPr lang="es-MX" sz="1600" dirty="0" smtClean="0"/>
          </a:p>
        </p:txBody>
      </p:sp>
      <p:sp>
        <p:nvSpPr>
          <p:cNvPr id="10" name="9 CuadroTexto"/>
          <p:cNvSpPr txBox="1"/>
          <p:nvPr/>
        </p:nvSpPr>
        <p:spPr>
          <a:xfrm>
            <a:off x="6429388" y="6215082"/>
            <a:ext cx="24737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100" dirty="0" smtClean="0"/>
              <a:t>Fuente: </a:t>
            </a:r>
            <a:r>
              <a:rPr lang="es-MX" sz="1100" dirty="0" err="1" smtClean="0"/>
              <a:t>Sapon-Shevin</a:t>
            </a:r>
            <a:r>
              <a:rPr lang="es-MX" sz="1100" dirty="0" smtClean="0"/>
              <a:t>, Ramsey, </a:t>
            </a:r>
            <a:r>
              <a:rPr lang="es-MX" sz="1100" dirty="0" err="1" smtClean="0"/>
              <a:t>Giroux</a:t>
            </a:r>
            <a:endParaRPr lang="es-MX" sz="1100" dirty="0"/>
          </a:p>
        </p:txBody>
      </p:sp>
      <p:cxnSp>
        <p:nvCxnSpPr>
          <p:cNvPr id="15" name="14 Conector angular"/>
          <p:cNvCxnSpPr/>
          <p:nvPr/>
        </p:nvCxnSpPr>
        <p:spPr>
          <a:xfrm flipV="1">
            <a:off x="428596" y="4929198"/>
            <a:ext cx="2571768" cy="928694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Conector angular"/>
          <p:cNvCxnSpPr/>
          <p:nvPr/>
        </p:nvCxnSpPr>
        <p:spPr>
          <a:xfrm flipV="1">
            <a:off x="1714480" y="4000504"/>
            <a:ext cx="2571768" cy="928694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16 Conector angular"/>
          <p:cNvCxnSpPr/>
          <p:nvPr/>
        </p:nvCxnSpPr>
        <p:spPr>
          <a:xfrm flipV="1">
            <a:off x="4286248" y="2143116"/>
            <a:ext cx="2571768" cy="928694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20 CuadroTexto"/>
          <p:cNvSpPr txBox="1"/>
          <p:nvPr/>
        </p:nvSpPr>
        <p:spPr>
          <a:xfrm>
            <a:off x="3000364" y="3571876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Respetar </a:t>
            </a:r>
            <a:endParaRPr lang="es-MX" dirty="0">
              <a:solidFill>
                <a:srgbClr val="FF0000"/>
              </a:solidFill>
            </a:endParaRPr>
          </a:p>
        </p:txBody>
      </p:sp>
      <p:cxnSp>
        <p:nvCxnSpPr>
          <p:cNvPr id="22" name="21 Conector angular"/>
          <p:cNvCxnSpPr/>
          <p:nvPr/>
        </p:nvCxnSpPr>
        <p:spPr>
          <a:xfrm flipV="1">
            <a:off x="3000364" y="3071810"/>
            <a:ext cx="2571768" cy="928694"/>
          </a:xfrm>
          <a:prstGeom prst="bentConnector3">
            <a:avLst>
              <a:gd name="adj1" fmla="val 50000"/>
            </a:avLst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3 Título"/>
          <p:cNvSpPr txBox="1">
            <a:spLocks/>
          </p:cNvSpPr>
          <p:nvPr/>
        </p:nvSpPr>
        <p:spPr>
          <a:xfrm>
            <a:off x="1142976" y="214290"/>
            <a:ext cx="5715040" cy="1143000"/>
          </a:xfrm>
          <a:prstGeom prst="rect">
            <a:avLst/>
          </a:prstGeom>
        </p:spPr>
        <p:txBody>
          <a:bodyPr anchor="ctr">
            <a:normAutofit fontScale="7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¿Dónde </a:t>
            </a:r>
            <a:r>
              <a:rPr lang="es-MX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nos </a:t>
            </a:r>
            <a:r>
              <a:rPr kumimoji="0" lang="es-MX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encontramos?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43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¿qué vamos a hacer para ascender?</a:t>
            </a:r>
            <a:endParaRPr kumimoji="0" lang="es-MX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5572132" y="1196752"/>
            <a:ext cx="12858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Comunidad diversa e incluyente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85852" y="2300808"/>
            <a:ext cx="7498080" cy="4800600"/>
          </a:xfrm>
        </p:spPr>
        <p:txBody>
          <a:bodyPr>
            <a:normAutofit/>
          </a:bodyPr>
          <a:lstStyle/>
          <a:p>
            <a:r>
              <a:rPr lang="es-MX" dirty="0" smtClean="0"/>
              <a:t>Crear </a:t>
            </a:r>
            <a:r>
              <a:rPr lang="es-MX" u="sng" dirty="0" smtClean="0"/>
              <a:t>Cultura</a:t>
            </a:r>
            <a:r>
              <a:rPr lang="es-MX" dirty="0" smtClean="0"/>
              <a:t> inclusiva</a:t>
            </a:r>
          </a:p>
          <a:p>
            <a:pPr lvl="2"/>
            <a:endParaRPr lang="es-MX" dirty="0" smtClean="0"/>
          </a:p>
          <a:p>
            <a:r>
              <a:rPr lang="es-MX" dirty="0" smtClean="0"/>
              <a:t>Elaborar </a:t>
            </a:r>
            <a:r>
              <a:rPr lang="es-MX" u="sng" dirty="0" smtClean="0"/>
              <a:t>políticas</a:t>
            </a:r>
            <a:r>
              <a:rPr lang="es-MX" dirty="0" smtClean="0"/>
              <a:t> y programas incluyentes</a:t>
            </a:r>
          </a:p>
          <a:p>
            <a:endParaRPr lang="es-MX" dirty="0" smtClean="0"/>
          </a:p>
          <a:p>
            <a:r>
              <a:rPr lang="es-MX" dirty="0" smtClean="0"/>
              <a:t>Desarrollar </a:t>
            </a:r>
            <a:r>
              <a:rPr lang="es-MX" u="sng" dirty="0" smtClean="0"/>
              <a:t>prácticas socioeducativas y de gestión</a:t>
            </a:r>
            <a:r>
              <a:rPr lang="es-MX" dirty="0" smtClean="0"/>
              <a:t> inclusivas </a:t>
            </a:r>
          </a:p>
          <a:p>
            <a:endParaRPr lang="es-MX" dirty="0" smtClean="0"/>
          </a:p>
          <a:p>
            <a:r>
              <a:rPr lang="es-MX" dirty="0" smtClean="0"/>
              <a:t>...</a:t>
            </a:r>
            <a:endParaRPr lang="es-MX" dirty="0"/>
          </a:p>
        </p:txBody>
      </p:sp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1250384" y="485800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¿Qué responsabilidad asumo frente a los demás? ¿Qué me/nos toca? y ¿Con quién?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143000"/>
          </a:xfrm>
        </p:spPr>
        <p:txBody>
          <a:bodyPr>
            <a:noAutofit/>
          </a:bodyPr>
          <a:lstStyle/>
          <a:p>
            <a:r>
              <a:rPr lang="es-MX" sz="3600" dirty="0" smtClean="0"/>
              <a:t>¿Cuáles son los rasgos de las acciones y/o procesos educativos incluyentes?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75656" y="1628800"/>
            <a:ext cx="7128792" cy="4800600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r>
              <a:rPr lang="es-MX" sz="2400" b="1" dirty="0" smtClean="0"/>
              <a:t>Partir de la realidad. </a:t>
            </a:r>
          </a:p>
          <a:p>
            <a:pPr marL="356616" lvl="1" indent="0" algn="just">
              <a:spcAft>
                <a:spcPts val="600"/>
              </a:spcAft>
              <a:buNone/>
            </a:pPr>
            <a:r>
              <a:rPr lang="es-MX" sz="2400" dirty="0" smtClean="0"/>
              <a:t>Reconocer las DIFERENCIAS</a:t>
            </a:r>
          </a:p>
          <a:p>
            <a:pPr marL="356616" lvl="1" indent="0" algn="just">
              <a:spcAft>
                <a:spcPts val="600"/>
              </a:spcAft>
              <a:buNone/>
            </a:pPr>
            <a:r>
              <a:rPr lang="es-MX" sz="2400" dirty="0" smtClean="0"/>
              <a:t>Reconocer la coexistencia de diferentes grupos con sus necesidades</a:t>
            </a:r>
          </a:p>
          <a:p>
            <a:pPr algn="just">
              <a:spcAft>
                <a:spcPts val="600"/>
              </a:spcAft>
            </a:pPr>
            <a:endParaRPr lang="es-MX" sz="2400" dirty="0"/>
          </a:p>
          <a:p>
            <a:pPr algn="just">
              <a:spcAft>
                <a:spcPts val="600"/>
              </a:spcAft>
            </a:pPr>
            <a:r>
              <a:rPr lang="es-MX" sz="2400" b="1" dirty="0" smtClean="0"/>
              <a:t>Concebir a las personas como poseedores de derechos</a:t>
            </a:r>
            <a:r>
              <a:rPr lang="es-MX" sz="2400" i="1" dirty="0" smtClean="0"/>
              <a:t>.</a:t>
            </a:r>
            <a:r>
              <a:rPr lang="es-MX" sz="2400" dirty="0" smtClean="0"/>
              <a:t> </a:t>
            </a:r>
          </a:p>
          <a:p>
            <a:pPr marL="356616" lvl="1" indent="0" algn="just">
              <a:spcAft>
                <a:spcPts val="600"/>
              </a:spcAft>
              <a:buNone/>
            </a:pPr>
            <a:r>
              <a:rPr lang="es-MX" sz="2000" dirty="0" smtClean="0"/>
              <a:t>Superar las BARRERAS de la exclusión y discriminación. </a:t>
            </a:r>
          </a:p>
          <a:p>
            <a:pPr marL="356616" lvl="1" indent="0" algn="just">
              <a:spcAft>
                <a:spcPts val="600"/>
              </a:spcAft>
              <a:buNone/>
            </a:pPr>
            <a:r>
              <a:rPr lang="es-MX" sz="2000" dirty="0" smtClean="0"/>
              <a:t>Supone verse más allá de las etiquetas que se les han impuesto socialmente (descubrir lo propio y lo que es de otros) y propiciar que se cuestionen actitudes sociales poco sanas.</a:t>
            </a:r>
            <a:endParaRPr lang="es-MX" sz="1200" dirty="0" smtClean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116632"/>
            <a:ext cx="7388324" cy="4800600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endParaRPr lang="es-MX" sz="2800" dirty="0" smtClean="0"/>
          </a:p>
          <a:p>
            <a:pPr algn="just">
              <a:spcAft>
                <a:spcPts val="600"/>
              </a:spcAft>
            </a:pPr>
            <a:r>
              <a:rPr lang="es-MX" sz="2800" b="1" dirty="0" smtClean="0"/>
              <a:t>Concebir a las personas como sujetos activos .</a:t>
            </a:r>
            <a:r>
              <a:rPr lang="es-MX" sz="2800" b="1" dirty="0" smtClean="0">
                <a:solidFill>
                  <a:srgbClr val="FF0000"/>
                </a:solidFill>
              </a:rPr>
              <a:t> </a:t>
            </a:r>
            <a:r>
              <a:rPr lang="es-MX" sz="2800" dirty="0" smtClean="0"/>
              <a:t>Fomentar la PARTICIPACIÓN 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dirty="0" smtClean="0"/>
              <a:t>Incluya a los diferentes sujetos implicados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u="sng" dirty="0" smtClean="0"/>
              <a:t>Centrarse en la persona y el grupo </a:t>
            </a:r>
            <a:r>
              <a:rPr lang="es-MX" dirty="0" smtClean="0"/>
              <a:t>Considerar su practica retomando el conocimiento y experiencia de todos.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dirty="0" smtClean="0"/>
              <a:t>Interactuar y </a:t>
            </a:r>
            <a:r>
              <a:rPr lang="es-MX" u="sng" dirty="0" smtClean="0"/>
              <a:t>trabajar en equipo 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dirty="0" smtClean="0"/>
              <a:t>Favorecer la </a:t>
            </a:r>
            <a:r>
              <a:rPr lang="es-MX" u="sng" dirty="0" smtClean="0"/>
              <a:t>reflexión</a:t>
            </a:r>
            <a:r>
              <a:rPr lang="es-MX" dirty="0" smtClean="0"/>
              <a:t> profunda y la transformación de ideas, actitudes y conductas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dirty="0" smtClean="0"/>
              <a:t>Construir procesos de </a:t>
            </a:r>
            <a:r>
              <a:rPr lang="es-MX" u="sng" dirty="0" smtClean="0"/>
              <a:t>diálogo</a:t>
            </a:r>
            <a:r>
              <a:rPr lang="es-MX" dirty="0" smtClean="0"/>
              <a:t> (compartir distintos puntos de vista, descenso y discusión)</a:t>
            </a:r>
          </a:p>
          <a:p>
            <a:pPr lvl="2" algn="just">
              <a:spcBef>
                <a:spcPts val="600"/>
              </a:spcBef>
              <a:spcAft>
                <a:spcPts val="600"/>
              </a:spcAft>
            </a:pPr>
            <a:r>
              <a:rPr lang="es-MX" u="sng" dirty="0" smtClean="0"/>
              <a:t>Convivir</a:t>
            </a:r>
            <a:r>
              <a:rPr lang="es-MX" dirty="0" smtClean="0"/>
              <a:t> y </a:t>
            </a:r>
            <a:r>
              <a:rPr lang="es-MX" u="sng" dirty="0" smtClean="0"/>
              <a:t>cooperar</a:t>
            </a:r>
            <a:r>
              <a:rPr lang="es-MX" dirty="0" smtClean="0"/>
              <a:t> con los diferentes</a:t>
            </a:r>
          </a:p>
        </p:txBody>
      </p:sp>
    </p:spTree>
    <p:extLst>
      <p:ext uri="{BB962C8B-B14F-4D97-AF65-F5344CB8AC3E}">
        <p14:creationId xmlns="" xmlns:p14="http://schemas.microsoft.com/office/powerpoint/2010/main" val="3228319234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-71462"/>
            <a:ext cx="7498080" cy="1143000"/>
          </a:xfrm>
        </p:spPr>
        <p:txBody>
          <a:bodyPr/>
          <a:lstStyle/>
          <a:p>
            <a:r>
              <a:rPr lang="es-MX" dirty="0" smtClean="0"/>
              <a:t>Ruta del taller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586162" y="171448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6 Conector recto de flecha"/>
          <p:cNvCxnSpPr/>
          <p:nvPr/>
        </p:nvCxnSpPr>
        <p:spPr>
          <a:xfrm rot="5400000" flipH="1" flipV="1">
            <a:off x="2678893" y="2250273"/>
            <a:ext cx="785818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144000" y="1571612"/>
            <a:ext cx="169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LUNES 3 A 4:30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9144000" y="3071810"/>
            <a:ext cx="2045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LUNES  4:45 A 6:15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429256" y="6917320"/>
            <a:ext cx="16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12 A 2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3214678" y="6917320"/>
            <a:ext cx="16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 3 A 5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-1615635" y="3071810"/>
            <a:ext cx="16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 3 A 5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Niveles de </a:t>
            </a:r>
            <a:r>
              <a:rPr lang="es-MX" dirty="0"/>
              <a:t>la Participación</a:t>
            </a:r>
            <a:endParaRPr lang="es-ES" dirty="0"/>
          </a:p>
        </p:txBody>
      </p:sp>
      <p:sp>
        <p:nvSpPr>
          <p:cNvPr id="3075" name="Line 3"/>
          <p:cNvSpPr>
            <a:spLocks noChangeShapeType="1"/>
          </p:cNvSpPr>
          <p:nvPr/>
        </p:nvSpPr>
        <p:spPr bwMode="auto">
          <a:xfrm>
            <a:off x="1115616" y="6172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/>
          </a:p>
        </p:txBody>
      </p:sp>
      <p:sp>
        <p:nvSpPr>
          <p:cNvPr id="3076" name="Line 4"/>
          <p:cNvSpPr>
            <a:spLocks noChangeShapeType="1"/>
          </p:cNvSpPr>
          <p:nvPr/>
        </p:nvSpPr>
        <p:spPr bwMode="auto">
          <a:xfrm>
            <a:off x="2030016" y="5486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2030016" y="5486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2944416" y="48006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79" name="Line 7"/>
          <p:cNvSpPr>
            <a:spLocks noChangeShapeType="1"/>
          </p:cNvSpPr>
          <p:nvPr/>
        </p:nvSpPr>
        <p:spPr bwMode="auto">
          <a:xfrm>
            <a:off x="2944416" y="48006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4773216" y="34290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1" name="Line 9"/>
          <p:cNvSpPr>
            <a:spLocks noChangeShapeType="1"/>
          </p:cNvSpPr>
          <p:nvPr/>
        </p:nvSpPr>
        <p:spPr bwMode="auto">
          <a:xfrm>
            <a:off x="4773216" y="34290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2" name="Line 10"/>
          <p:cNvSpPr>
            <a:spLocks noChangeShapeType="1"/>
          </p:cNvSpPr>
          <p:nvPr/>
        </p:nvSpPr>
        <p:spPr bwMode="auto">
          <a:xfrm>
            <a:off x="3858816" y="41148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3" name="Line 11"/>
          <p:cNvSpPr>
            <a:spLocks noChangeShapeType="1"/>
          </p:cNvSpPr>
          <p:nvPr/>
        </p:nvSpPr>
        <p:spPr bwMode="auto">
          <a:xfrm>
            <a:off x="3858816" y="41148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4" name="Line 12"/>
          <p:cNvSpPr>
            <a:spLocks noChangeShapeType="1"/>
          </p:cNvSpPr>
          <p:nvPr/>
        </p:nvSpPr>
        <p:spPr bwMode="auto">
          <a:xfrm>
            <a:off x="5687616" y="27432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5" name="Line 13"/>
          <p:cNvSpPr>
            <a:spLocks noChangeShapeType="1"/>
          </p:cNvSpPr>
          <p:nvPr/>
        </p:nvSpPr>
        <p:spPr bwMode="auto">
          <a:xfrm>
            <a:off x="5687616" y="27432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6602016" y="2057400"/>
            <a:ext cx="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>
            <a:off x="6602016" y="2057400"/>
            <a:ext cx="914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/>
          <a:lstStyle/>
          <a:p>
            <a:endParaRPr lang="es-MX" sz="2000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1908448" y="5200658"/>
            <a:ext cx="9584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400" b="1" dirty="0">
                <a:solidFill>
                  <a:schemeClr val="tx2"/>
                </a:solidFill>
              </a:rPr>
              <a:t>Pasividad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3091" name="Text Box 19"/>
          <p:cNvSpPr txBox="1">
            <a:spLocks noChangeArrowheads="1"/>
          </p:cNvSpPr>
          <p:nvPr/>
        </p:nvSpPr>
        <p:spPr bwMode="auto">
          <a:xfrm>
            <a:off x="5153458" y="2362274"/>
            <a:ext cx="1448025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ES" sz="1400" b="1" dirty="0">
                <a:solidFill>
                  <a:schemeClr val="tx2"/>
                </a:solidFill>
              </a:rPr>
              <a:t>Autodesarrollo</a:t>
            </a:r>
          </a:p>
        </p:txBody>
      </p:sp>
      <p:sp>
        <p:nvSpPr>
          <p:cNvPr id="3092" name="Text Box 20"/>
          <p:cNvSpPr txBox="1">
            <a:spLocks noChangeArrowheads="1"/>
          </p:cNvSpPr>
          <p:nvPr/>
        </p:nvSpPr>
        <p:spPr bwMode="auto">
          <a:xfrm>
            <a:off x="4381593" y="2895600"/>
            <a:ext cx="13306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400" b="1">
                <a:solidFill>
                  <a:schemeClr val="tx2"/>
                </a:solidFill>
              </a:rPr>
              <a:t>Participación </a:t>
            </a:r>
          </a:p>
          <a:p>
            <a:pPr algn="ctr"/>
            <a:r>
              <a:rPr lang="es-ES" sz="1400" b="1">
                <a:solidFill>
                  <a:schemeClr val="tx2"/>
                </a:solidFill>
              </a:rPr>
              <a:t>interactiva</a:t>
            </a:r>
          </a:p>
        </p:txBody>
      </p:sp>
      <p:sp>
        <p:nvSpPr>
          <p:cNvPr id="3093" name="Text Box 21"/>
          <p:cNvSpPr txBox="1">
            <a:spLocks noChangeArrowheads="1"/>
          </p:cNvSpPr>
          <p:nvPr/>
        </p:nvSpPr>
        <p:spPr bwMode="auto">
          <a:xfrm>
            <a:off x="3427041" y="3429000"/>
            <a:ext cx="1289719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s-MX" sz="1400" b="1" dirty="0">
                <a:solidFill>
                  <a:schemeClr val="tx2"/>
                </a:solidFill>
              </a:rPr>
              <a:t>Participación por incentivos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3094" name="Text Box 22"/>
          <p:cNvSpPr txBox="1">
            <a:spLocks noChangeArrowheads="1"/>
          </p:cNvSpPr>
          <p:nvPr/>
        </p:nvSpPr>
        <p:spPr bwMode="auto">
          <a:xfrm>
            <a:off x="2553033" y="4213225"/>
            <a:ext cx="128099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MX" sz="1400" b="1" dirty="0">
                <a:solidFill>
                  <a:schemeClr val="tx2"/>
                </a:solidFill>
              </a:rPr>
              <a:t>Participación</a:t>
            </a:r>
          </a:p>
          <a:p>
            <a:pPr algn="ctr"/>
            <a:r>
              <a:rPr lang="es-MX" sz="1400" b="1" dirty="0">
                <a:solidFill>
                  <a:schemeClr val="tx2"/>
                </a:solidFill>
              </a:rPr>
              <a:t>por consulta</a:t>
            </a:r>
            <a:endParaRPr lang="es-ES" sz="1400" b="1" dirty="0">
              <a:solidFill>
                <a:schemeClr val="tx2"/>
              </a:solidFill>
            </a:endParaRPr>
          </a:p>
        </p:txBody>
      </p:sp>
      <p:sp>
        <p:nvSpPr>
          <p:cNvPr id="3095" name="Text Box 23"/>
          <p:cNvSpPr txBox="1">
            <a:spLocks noChangeArrowheads="1"/>
          </p:cNvSpPr>
          <p:nvPr/>
        </p:nvSpPr>
        <p:spPr bwMode="auto">
          <a:xfrm>
            <a:off x="3234928" y="5143500"/>
            <a:ext cx="3557641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400" dirty="0"/>
              <a:t>Las personas participan cuando se les informa.</a:t>
            </a:r>
            <a:endParaRPr lang="es-ES" sz="1400" dirty="0"/>
          </a:p>
        </p:txBody>
      </p:sp>
      <p:sp>
        <p:nvSpPr>
          <p:cNvPr id="3097" name="Text Box 25"/>
          <p:cNvSpPr txBox="1">
            <a:spLocks noChangeArrowheads="1"/>
          </p:cNvSpPr>
          <p:nvPr/>
        </p:nvSpPr>
        <p:spPr bwMode="auto">
          <a:xfrm>
            <a:off x="4047728" y="4267200"/>
            <a:ext cx="44181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400"/>
              <a:t>Las personas son consultadas pero no tienen incidencia</a:t>
            </a:r>
          </a:p>
          <a:p>
            <a:r>
              <a:rPr lang="es-MX" sz="1400"/>
              <a:t>en las decisiones que se toman después de dicha consulta </a:t>
            </a:r>
            <a:endParaRPr lang="es-ES" sz="1400"/>
          </a:p>
        </p:txBody>
      </p:sp>
      <p:sp>
        <p:nvSpPr>
          <p:cNvPr id="3098" name="Text Box 26"/>
          <p:cNvSpPr txBox="1">
            <a:spLocks noChangeArrowheads="1"/>
          </p:cNvSpPr>
          <p:nvPr/>
        </p:nvSpPr>
        <p:spPr bwMode="auto">
          <a:xfrm>
            <a:off x="4871641" y="3581400"/>
            <a:ext cx="348281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MX" sz="1400"/>
              <a:t>Las personas participan en ciertas actividades</a:t>
            </a:r>
          </a:p>
          <a:p>
            <a:r>
              <a:rPr lang="es-MX" sz="1400"/>
              <a:t>a cambio de ciertos incentivos</a:t>
            </a:r>
            <a:endParaRPr lang="es-ES" sz="1400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5776516" y="2873375"/>
            <a:ext cx="3161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ES_tradnl" sz="1400" dirty="0"/>
              <a:t>Las personas participan en el diseño, </a:t>
            </a:r>
          </a:p>
          <a:p>
            <a:r>
              <a:rPr lang="es-ES_tradnl" sz="1400" dirty="0"/>
              <a:t>Seguimiento y evaluación de un proyecto</a:t>
            </a:r>
            <a:endParaRPr lang="es-MX" sz="1400" dirty="0"/>
          </a:p>
        </p:txBody>
      </p:sp>
      <p:sp>
        <p:nvSpPr>
          <p:cNvPr id="3103" name="Text Box 31"/>
          <p:cNvSpPr txBox="1">
            <a:spLocks noChangeArrowheads="1"/>
          </p:cNvSpPr>
          <p:nvPr/>
        </p:nvSpPr>
        <p:spPr bwMode="auto">
          <a:xfrm>
            <a:off x="6641704" y="2060848"/>
            <a:ext cx="2827584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s-ES_tradnl" sz="1400" dirty="0"/>
              <a:t>Los grupos </a:t>
            </a:r>
            <a:r>
              <a:rPr lang="es-ES_tradnl" sz="1400" dirty="0" smtClean="0"/>
              <a:t>locales organizados </a:t>
            </a:r>
            <a:r>
              <a:rPr lang="es-ES_tradnl" sz="1400" dirty="0"/>
              <a:t>toman </a:t>
            </a:r>
            <a:r>
              <a:rPr lang="es-ES_tradnl" sz="1400" dirty="0" smtClean="0"/>
              <a:t>decisiones sin requerir intervención </a:t>
            </a:r>
            <a:r>
              <a:rPr lang="es-ES_tradnl" sz="1400" dirty="0"/>
              <a:t>externa</a:t>
            </a:r>
            <a:endParaRPr lang="es-MX" sz="1400" dirty="0"/>
          </a:p>
        </p:txBody>
      </p:sp>
      <p:sp>
        <p:nvSpPr>
          <p:cNvPr id="2" name="1 CuadroTexto"/>
          <p:cNvSpPr txBox="1"/>
          <p:nvPr/>
        </p:nvSpPr>
        <p:spPr>
          <a:xfrm>
            <a:off x="7983587" y="6551766"/>
            <a:ext cx="22050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IMDEC</a:t>
            </a:r>
            <a:endParaRPr lang="es-MX" sz="11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00100" y="-171400"/>
            <a:ext cx="7532340" cy="4800600"/>
          </a:xfrm>
        </p:spPr>
        <p:txBody>
          <a:bodyPr>
            <a:noAutofit/>
          </a:bodyPr>
          <a:lstStyle/>
          <a:p>
            <a:pPr algn="just">
              <a:spcAft>
                <a:spcPts val="600"/>
              </a:spcAft>
            </a:pPr>
            <a:endParaRPr lang="es-MX" sz="2000" dirty="0" smtClean="0"/>
          </a:p>
          <a:p>
            <a:pPr algn="just">
              <a:spcAft>
                <a:spcPts val="600"/>
              </a:spcAft>
            </a:pPr>
            <a:r>
              <a:rPr lang="es-MX" sz="2800" b="1" dirty="0" smtClean="0"/>
              <a:t>Reconocer que un proceso educativo y/o social, nunca es neutral.  </a:t>
            </a:r>
          </a:p>
          <a:p>
            <a:pPr marL="356616" lvl="1" indent="0" algn="just">
              <a:spcAft>
                <a:spcPts val="600"/>
              </a:spcAft>
              <a:buNone/>
            </a:pPr>
            <a:r>
              <a:rPr lang="es-MX" sz="2400" dirty="0" smtClean="0"/>
              <a:t>VALORES como el respeto, la tolerancia, confianza y escucha disminuirá el sesgo excluyente de las acciones.</a:t>
            </a:r>
          </a:p>
          <a:p>
            <a:pPr algn="just">
              <a:spcAft>
                <a:spcPts val="600"/>
              </a:spcAft>
            </a:pPr>
            <a:r>
              <a:rPr lang="es-MX" sz="2800" dirty="0" smtClean="0"/>
              <a:t>TOMAR DECISIONES conscientes, críticas, y compartidas de manera colectiva.</a:t>
            </a:r>
          </a:p>
          <a:p>
            <a:pPr algn="just">
              <a:spcAft>
                <a:spcPts val="600"/>
              </a:spcAft>
            </a:pPr>
            <a:r>
              <a:rPr lang="es-MX" sz="2800" b="1" dirty="0" smtClean="0"/>
              <a:t>Abrir ruta de cambio y transformación </a:t>
            </a:r>
            <a:r>
              <a:rPr lang="es-MX" sz="2800" dirty="0" smtClean="0"/>
              <a:t>de aquellas concepciones y prácticas que rompen con los procesos de inclusión e igualdad, lo que implica generar propuestas alternativas con SOLUCIONES CREATIVAS.</a:t>
            </a:r>
            <a:r>
              <a:rPr lang="es-MX" sz="2800" dirty="0" smtClean="0">
                <a:solidFill>
                  <a:srgbClr val="FF0000"/>
                </a:solidFill>
              </a:rPr>
              <a:t> </a:t>
            </a:r>
            <a:endParaRPr lang="es-MX" sz="2800" dirty="0" smtClean="0"/>
          </a:p>
        </p:txBody>
      </p:sp>
      <p:sp>
        <p:nvSpPr>
          <p:cNvPr id="4" name="3 CuadroTexto"/>
          <p:cNvSpPr txBox="1"/>
          <p:nvPr/>
        </p:nvSpPr>
        <p:spPr>
          <a:xfrm>
            <a:off x="3714744" y="5602014"/>
            <a:ext cx="5072067" cy="92333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s-MX" dirty="0" smtClean="0"/>
              <a:t>Se favorecer una cultura de respeto, protección y realización de los DERECHOS HUMANOS., por tanto,  una cultura de la inclusión social.</a:t>
            </a:r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142852"/>
            <a:ext cx="7498080" cy="1143000"/>
          </a:xfrm>
        </p:spPr>
        <p:txBody>
          <a:bodyPr>
            <a:noAutofit/>
          </a:bodyPr>
          <a:lstStyle/>
          <a:p>
            <a:r>
              <a:rPr lang="es-MX" sz="3600" dirty="0" smtClean="0"/>
              <a:t>¿Cuáles son los rasgos de la participación?</a:t>
            </a:r>
            <a:endParaRPr lang="es-MX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28662" y="1628796"/>
            <a:ext cx="3429024" cy="4800600"/>
          </a:xfrm>
        </p:spPr>
        <p:txBody>
          <a:bodyPr>
            <a:noAutofit/>
          </a:bodyPr>
          <a:lstStyle/>
          <a:p>
            <a:pPr>
              <a:spcAft>
                <a:spcPts val="600"/>
              </a:spcAft>
            </a:pPr>
            <a:endParaRPr lang="es-MX" sz="1400" dirty="0" smtClean="0"/>
          </a:p>
          <a:p>
            <a:pPr>
              <a:spcAft>
                <a:spcPts val="600"/>
              </a:spcAft>
            </a:pPr>
            <a:r>
              <a:rPr lang="es-MX" sz="1800" dirty="0" smtClean="0"/>
              <a:t>PARTICIPAR significa ser parte de algo y tomar parte en algo.</a:t>
            </a:r>
          </a:p>
          <a:p>
            <a:pPr>
              <a:spcAft>
                <a:spcPts val="600"/>
              </a:spcAft>
            </a:pPr>
            <a:r>
              <a:rPr lang="es-MX" sz="1800" dirty="0" smtClean="0"/>
              <a:t>El potencial de cambio y de transformación de la participación es bidireccional: actúa sobre la identidad personal y sobre la colectiva.</a:t>
            </a:r>
          </a:p>
          <a:p>
            <a:pPr>
              <a:spcAft>
                <a:spcPts val="600"/>
              </a:spcAft>
            </a:pPr>
            <a:r>
              <a:rPr lang="es-MX" sz="1800" dirty="0" smtClean="0"/>
              <a:t>Es un medio de negociación de significados</a:t>
            </a:r>
          </a:p>
          <a:p>
            <a:pPr>
              <a:spcAft>
                <a:spcPts val="600"/>
              </a:spcAft>
            </a:pPr>
            <a:r>
              <a:rPr lang="es-MX" sz="1800" dirty="0" smtClean="0"/>
              <a:t>Configura nuestra existencia y posibilita la integración de las personas en grupos</a:t>
            </a:r>
          </a:p>
        </p:txBody>
      </p:sp>
      <p:grpSp>
        <p:nvGrpSpPr>
          <p:cNvPr id="8" name="7 Grupo"/>
          <p:cNvGrpSpPr/>
          <p:nvPr/>
        </p:nvGrpSpPr>
        <p:grpSpPr>
          <a:xfrm>
            <a:off x="3428992" y="2000240"/>
            <a:ext cx="5902184" cy="4071966"/>
            <a:chOff x="2143108" y="2214554"/>
            <a:chExt cx="5902184" cy="4071966"/>
          </a:xfrm>
        </p:grpSpPr>
        <p:graphicFrame>
          <p:nvGraphicFramePr>
            <p:cNvPr id="5" name="4 Diagrama"/>
            <p:cNvGraphicFramePr/>
            <p:nvPr/>
          </p:nvGraphicFramePr>
          <p:xfrm>
            <a:off x="2143108" y="2571744"/>
            <a:ext cx="5857916" cy="3714776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6" name="5 CuadroTexto"/>
            <p:cNvSpPr txBox="1"/>
            <p:nvPr/>
          </p:nvSpPr>
          <p:spPr>
            <a:xfrm>
              <a:off x="6858016" y="4214818"/>
              <a:ext cx="118727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SER PARTE</a:t>
              </a:r>
              <a:endParaRPr lang="es-MX" sz="1600" dirty="0"/>
            </a:p>
          </p:txBody>
        </p:sp>
        <p:sp>
          <p:nvSpPr>
            <p:cNvPr id="7" name="6 CuadroTexto"/>
            <p:cNvSpPr txBox="1"/>
            <p:nvPr/>
          </p:nvSpPr>
          <p:spPr>
            <a:xfrm>
              <a:off x="4266365" y="2214554"/>
              <a:ext cx="15980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600" dirty="0" smtClean="0"/>
                <a:t>TOMAR PARTE</a:t>
              </a:r>
              <a:endParaRPr lang="es-MX" sz="1600" dirty="0"/>
            </a:p>
          </p:txBody>
        </p:sp>
      </p:grp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Niveles de poder </a:t>
            </a:r>
            <a:endParaRPr lang="es-ES" dirty="0"/>
          </a:p>
        </p:txBody>
      </p:sp>
      <p:pic>
        <p:nvPicPr>
          <p:cNvPr id="27650" name="Picture 2" descr="http://3.bp.blogspot.com/_hljKDuw-cxQ/SsJ_o3av9yI/AAAAAAAAOTU/EccKBF1vJ3A/s00/mafalda_14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3114675"/>
            <a:ext cx="4991100" cy="3743325"/>
          </a:xfrm>
          <a:prstGeom prst="rect">
            <a:avLst/>
          </a:prstGeom>
          <a:noFill/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1142976" y="1643050"/>
            <a:ext cx="4643470" cy="4308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es-MX" sz="2400" b="1" dirty="0">
                <a:solidFill>
                  <a:schemeClr val="tx2"/>
                </a:solidFill>
                <a:latin typeface="Gill Sans MT (Cuerpo)"/>
              </a:rPr>
              <a:t>PODER SOBRE:</a:t>
            </a:r>
            <a:r>
              <a:rPr lang="es-MX" sz="2400" dirty="0">
                <a:solidFill>
                  <a:schemeClr val="tx2"/>
                </a:solidFill>
                <a:latin typeface="Gill Sans MT (Cuerpo)"/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r>
              <a:rPr lang="es-ES" sz="2400" dirty="0" smtClean="0"/>
              <a:t>El </a:t>
            </a:r>
            <a:r>
              <a:rPr lang="es-ES" sz="2400" dirty="0"/>
              <a:t>poder entendido de esta manera expresa una relación de </a:t>
            </a:r>
            <a:r>
              <a:rPr lang="es-ES" sz="2400" u="sng" dirty="0"/>
              <a:t>dominación-subordinación</a:t>
            </a:r>
            <a:r>
              <a:rPr lang="es-ES" sz="2400" dirty="0"/>
              <a:t> o de poder sobre</a:t>
            </a:r>
            <a:r>
              <a:rPr lang="es-MX" sz="2400" dirty="0"/>
              <a:t>. </a:t>
            </a:r>
            <a:r>
              <a:rPr lang="es-ES" sz="2400" dirty="0"/>
              <a:t>Se basa en formas de violencia e intimidación socialmente aceptadas, necesarias para mantener y ampliar cada quien su poder </a:t>
            </a:r>
            <a:r>
              <a:rPr lang="es-ES" sz="2400" u="sng" dirty="0"/>
              <a:t>a costa de los demás</a:t>
            </a:r>
            <a:r>
              <a:rPr lang="es-ES" sz="2400" dirty="0"/>
              <a:t>, evitando ser influenciados o cambiados por los otros. 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3"/>
          <p:cNvSpPr txBox="1">
            <a:spLocks noChangeArrowheads="1"/>
          </p:cNvSpPr>
          <p:nvPr/>
        </p:nvSpPr>
        <p:spPr bwMode="auto">
          <a:xfrm>
            <a:off x="1127125" y="188640"/>
            <a:ext cx="748347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400" b="1" dirty="0">
                <a:solidFill>
                  <a:schemeClr val="tx2"/>
                </a:solidFill>
              </a:rPr>
              <a:t>PODER PARA:</a:t>
            </a:r>
            <a:r>
              <a:rPr lang="es-MX" sz="2400" dirty="0">
                <a:solidFill>
                  <a:schemeClr val="tx2"/>
                </a:solidFill>
              </a:rPr>
              <a:t> </a:t>
            </a:r>
          </a:p>
          <a:p>
            <a:pPr algn="just"/>
            <a:r>
              <a:rPr lang="es-MX" sz="2400" dirty="0" smtClean="0"/>
              <a:t>E</a:t>
            </a:r>
            <a:r>
              <a:rPr lang="es-ES" sz="2400" dirty="0"/>
              <a:t>s un </a:t>
            </a:r>
            <a:r>
              <a:rPr lang="es-ES" sz="2400" u="sng" dirty="0"/>
              <a:t>poder creativo </a:t>
            </a:r>
            <a:r>
              <a:rPr lang="es-ES" sz="2400" dirty="0"/>
              <a:t>que nos permite hacer algo, resolver problemas, entender algo, ejercer nuestras habilidades, capacidades y derechos. El </a:t>
            </a:r>
            <a:r>
              <a:rPr lang="es-ES" sz="2400" i="1" dirty="0"/>
              <a:t>poder para </a:t>
            </a:r>
            <a:r>
              <a:rPr lang="es-ES" sz="2400" dirty="0"/>
              <a:t>se expresa cuando </a:t>
            </a:r>
            <a:r>
              <a:rPr lang="es-ES" sz="2400" u="sng" dirty="0"/>
              <a:t>hacemos uso de nuestras capacidades y habilidades </a:t>
            </a:r>
            <a:r>
              <a:rPr lang="es-ES" sz="2400" dirty="0"/>
              <a:t>y cada vez que lo usamos nos fortalece.</a:t>
            </a:r>
          </a:p>
          <a:p>
            <a:endParaRPr lang="es-MX" sz="24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127125" y="2655019"/>
            <a:ext cx="74834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s-MX" sz="2400" b="1" dirty="0">
                <a:solidFill>
                  <a:schemeClr val="tx2"/>
                </a:solidFill>
              </a:rPr>
              <a:t>PODER CON: </a:t>
            </a:r>
          </a:p>
          <a:p>
            <a:pPr algn="just"/>
            <a:r>
              <a:rPr lang="es-MX" sz="2400" dirty="0" smtClean="0"/>
              <a:t>F</a:t>
            </a:r>
            <a:r>
              <a:rPr lang="es-ES" sz="2400" dirty="0" err="1"/>
              <a:t>acilita</a:t>
            </a:r>
            <a:r>
              <a:rPr lang="es-ES" sz="2400" dirty="0"/>
              <a:t> </a:t>
            </a:r>
            <a:r>
              <a:rPr lang="es-ES" sz="2400" dirty="0" smtClean="0"/>
              <a:t>la </a:t>
            </a:r>
            <a:r>
              <a:rPr lang="es-ES" sz="2400" dirty="0"/>
              <a:t>retroalimentación necesaria para ir logrando una auto-organización. </a:t>
            </a:r>
            <a:r>
              <a:rPr lang="es-ES" sz="2400" dirty="0" smtClean="0"/>
              <a:t>Auto-organización </a:t>
            </a:r>
            <a:r>
              <a:rPr lang="es-ES" sz="2400" dirty="0"/>
              <a:t>o auto-desarrollo esencial para que </a:t>
            </a:r>
            <a:r>
              <a:rPr lang="es-ES" sz="2400" u="sng" dirty="0"/>
              <a:t>emerjan capacidades y potencial en cada persona</a:t>
            </a:r>
            <a:r>
              <a:rPr lang="es-ES" sz="2400" dirty="0"/>
              <a:t> y en todo el sistema.  Esta es la naturaleza de la </a:t>
            </a:r>
            <a:r>
              <a:rPr lang="es-ES" sz="2400" u="sng" dirty="0"/>
              <a:t>sinergia</a:t>
            </a:r>
            <a:r>
              <a:rPr lang="es-ES" sz="2400" dirty="0"/>
              <a:t>, en la medida que cada parte de un sistema se </a:t>
            </a:r>
            <a:r>
              <a:rPr lang="es-ES" sz="2400" u="sng" dirty="0"/>
              <a:t>auto-desarrolla</a:t>
            </a:r>
            <a:r>
              <a:rPr lang="es-ES" sz="2400" dirty="0"/>
              <a:t>, se </a:t>
            </a:r>
            <a:r>
              <a:rPr lang="es-ES" sz="2400" u="sng" dirty="0"/>
              <a:t>empodera</a:t>
            </a:r>
            <a:r>
              <a:rPr lang="es-ES" sz="2400" dirty="0"/>
              <a:t> el sistema en su conjunto, se potencia, y  los entes que integran ese sistema se sentirán a la vez sostenidos por un poder mayor que el poder de uno mismo o una misma </a:t>
            </a:r>
            <a:endParaRPr lang="es-MX" sz="2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5"/>
          <p:cNvSpPr txBox="1">
            <a:spLocks noChangeArrowheads="1"/>
          </p:cNvSpPr>
          <p:nvPr/>
        </p:nvSpPr>
        <p:spPr bwMode="auto">
          <a:xfrm>
            <a:off x="2772508" y="476251"/>
            <a:ext cx="417634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1271" name="Oval 7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7424" y="3046433"/>
            <a:ext cx="936381" cy="8636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300" b="1"/>
              <a:t>SABER </a:t>
            </a:r>
          </a:p>
          <a:p>
            <a:pPr algn="ctr"/>
            <a:r>
              <a:rPr lang="es-MX" sz="1300" b="1"/>
              <a:t>CONOCER</a:t>
            </a:r>
          </a:p>
        </p:txBody>
      </p:sp>
      <p:sp>
        <p:nvSpPr>
          <p:cNvPr id="11272" name="Oval 8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4715608" y="3981470"/>
            <a:ext cx="936381" cy="8636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/>
              <a:t>SABER </a:t>
            </a:r>
          </a:p>
          <a:p>
            <a:pPr algn="ctr"/>
            <a:r>
              <a:rPr lang="es-MX" sz="1400" b="1"/>
              <a:t>SER</a:t>
            </a:r>
          </a:p>
        </p:txBody>
      </p:sp>
      <p:sp>
        <p:nvSpPr>
          <p:cNvPr id="11273" name="Oval 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708889" y="3981470"/>
            <a:ext cx="936380" cy="8636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/>
              <a:t>SABER </a:t>
            </a:r>
          </a:p>
          <a:p>
            <a:pPr algn="ctr"/>
            <a:r>
              <a:rPr lang="es-MX" sz="1400" b="1"/>
              <a:t>CONVIVIR</a:t>
            </a:r>
          </a:p>
        </p:txBody>
      </p:sp>
      <p:sp>
        <p:nvSpPr>
          <p:cNvPr id="11274" name="Oval 10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4715608" y="3046433"/>
            <a:ext cx="936381" cy="8636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400" b="1"/>
              <a:t>SABER </a:t>
            </a:r>
          </a:p>
          <a:p>
            <a:pPr algn="ctr"/>
            <a:r>
              <a:rPr lang="es-MX" sz="1400" b="1"/>
              <a:t>HACER</a:t>
            </a:r>
          </a:p>
        </p:txBody>
      </p:sp>
      <p:sp>
        <p:nvSpPr>
          <p:cNvPr id="11275" name="Oval 11"/>
          <p:cNvSpPr>
            <a:spLocks noChangeArrowheads="1"/>
          </p:cNvSpPr>
          <p:nvPr/>
        </p:nvSpPr>
        <p:spPr bwMode="auto">
          <a:xfrm>
            <a:off x="2195146" y="1463696"/>
            <a:ext cx="5040923" cy="4752975"/>
          </a:xfrm>
          <a:prstGeom prst="ellipse">
            <a:avLst/>
          </a:prstGeom>
          <a:noFill/>
          <a:ln w="12700">
            <a:solidFill>
              <a:srgbClr val="00206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76" name="Oval 12"/>
          <p:cNvSpPr>
            <a:spLocks noChangeArrowheads="1"/>
          </p:cNvSpPr>
          <p:nvPr/>
        </p:nvSpPr>
        <p:spPr bwMode="auto">
          <a:xfrm>
            <a:off x="1907931" y="1535133"/>
            <a:ext cx="1871297" cy="1727200"/>
          </a:xfrm>
          <a:prstGeom prst="ellipse">
            <a:avLst/>
          </a:prstGeom>
          <a:solidFill>
            <a:schemeClr val="accent4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 dirty="0"/>
              <a:t>Epistemológico</a:t>
            </a:r>
          </a:p>
        </p:txBody>
      </p:sp>
      <p:sp>
        <p:nvSpPr>
          <p:cNvPr id="11277" name="Oval 13"/>
          <p:cNvSpPr>
            <a:spLocks noChangeArrowheads="1"/>
          </p:cNvSpPr>
          <p:nvPr/>
        </p:nvSpPr>
        <p:spPr bwMode="auto">
          <a:xfrm>
            <a:off x="5580184" y="1535133"/>
            <a:ext cx="1871297" cy="17272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/>
              <a:t>Pedagógico –</a:t>
            </a:r>
          </a:p>
          <a:p>
            <a:pPr algn="ctr"/>
            <a:r>
              <a:rPr lang="es-MX" b="1"/>
              <a:t>Metodológico</a:t>
            </a:r>
          </a:p>
        </p:txBody>
      </p:sp>
      <p:sp>
        <p:nvSpPr>
          <p:cNvPr id="11278" name="Oval 14"/>
          <p:cNvSpPr>
            <a:spLocks noChangeArrowheads="1"/>
          </p:cNvSpPr>
          <p:nvPr/>
        </p:nvSpPr>
        <p:spPr bwMode="auto">
          <a:xfrm>
            <a:off x="1834662" y="4559320"/>
            <a:ext cx="1872762" cy="1727200"/>
          </a:xfrm>
          <a:prstGeom prst="ellipse">
            <a:avLst/>
          </a:prstGeom>
          <a:solidFill>
            <a:srgbClr val="CC009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b="1"/>
              <a:t>Socio - Político</a:t>
            </a:r>
          </a:p>
        </p:txBody>
      </p:sp>
      <p:sp>
        <p:nvSpPr>
          <p:cNvPr id="11279" name="Oval 15"/>
          <p:cNvSpPr>
            <a:spLocks noChangeArrowheads="1"/>
          </p:cNvSpPr>
          <p:nvPr/>
        </p:nvSpPr>
        <p:spPr bwMode="auto">
          <a:xfrm>
            <a:off x="5725258" y="4559320"/>
            <a:ext cx="1871296" cy="1727200"/>
          </a:xfrm>
          <a:prstGeom prst="ellipse">
            <a:avLst/>
          </a:prstGeom>
          <a:solidFill>
            <a:srgbClr val="FFCC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/>
              <a:t>Ético</a:t>
            </a:r>
          </a:p>
        </p:txBody>
      </p:sp>
      <p:sp>
        <p:nvSpPr>
          <p:cNvPr id="11280" name="AutoShape 16"/>
          <p:cNvSpPr>
            <a:spLocks noChangeArrowheads="1"/>
          </p:cNvSpPr>
          <p:nvPr/>
        </p:nvSpPr>
        <p:spPr bwMode="auto">
          <a:xfrm rot="911725">
            <a:off x="3708889" y="1463695"/>
            <a:ext cx="215411" cy="215900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1" name="AutoShape 17"/>
          <p:cNvSpPr>
            <a:spLocks noChangeArrowheads="1"/>
          </p:cNvSpPr>
          <p:nvPr/>
        </p:nvSpPr>
        <p:spPr bwMode="auto">
          <a:xfrm rot="2407128">
            <a:off x="2195146" y="4271983"/>
            <a:ext cx="216877" cy="215900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2" name="AutoShape 18"/>
          <p:cNvSpPr>
            <a:spLocks noChangeArrowheads="1"/>
          </p:cNvSpPr>
          <p:nvPr/>
        </p:nvSpPr>
        <p:spPr bwMode="auto">
          <a:xfrm rot="6375612">
            <a:off x="5579941" y="1535377"/>
            <a:ext cx="215900" cy="215412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3" name="AutoShape 19"/>
          <p:cNvSpPr>
            <a:spLocks noChangeArrowheads="1"/>
          </p:cNvSpPr>
          <p:nvPr/>
        </p:nvSpPr>
        <p:spPr bwMode="auto">
          <a:xfrm rot="1518646">
            <a:off x="2124808" y="3263920"/>
            <a:ext cx="215412" cy="215900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4" name="AutoShape 20"/>
          <p:cNvSpPr>
            <a:spLocks noChangeArrowheads="1"/>
          </p:cNvSpPr>
          <p:nvPr/>
        </p:nvSpPr>
        <p:spPr bwMode="auto">
          <a:xfrm rot="4063123">
            <a:off x="3851519" y="6000282"/>
            <a:ext cx="215900" cy="216877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5" name="AutoShape 21"/>
          <p:cNvSpPr>
            <a:spLocks noChangeArrowheads="1"/>
          </p:cNvSpPr>
          <p:nvPr/>
        </p:nvSpPr>
        <p:spPr bwMode="auto">
          <a:xfrm rot="4433657">
            <a:off x="5508870" y="5927257"/>
            <a:ext cx="215900" cy="216877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6" name="AutoShape 22"/>
          <p:cNvSpPr>
            <a:spLocks noChangeArrowheads="1"/>
          </p:cNvSpPr>
          <p:nvPr/>
        </p:nvSpPr>
        <p:spPr bwMode="auto">
          <a:xfrm rot="4548547">
            <a:off x="7092950" y="4271495"/>
            <a:ext cx="215900" cy="216877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7" name="AutoShape 23"/>
          <p:cNvSpPr>
            <a:spLocks noChangeArrowheads="1"/>
          </p:cNvSpPr>
          <p:nvPr/>
        </p:nvSpPr>
        <p:spPr bwMode="auto">
          <a:xfrm rot="-1202277">
            <a:off x="7092462" y="3263920"/>
            <a:ext cx="216877" cy="215900"/>
          </a:xfrm>
          <a:prstGeom prst="triangle">
            <a:avLst>
              <a:gd name="adj" fmla="val 53676"/>
            </a:avLst>
          </a:prstGeom>
          <a:solidFill>
            <a:srgbClr val="002060"/>
          </a:solidFill>
          <a:ln w="12700">
            <a:solidFill>
              <a:srgbClr val="6600CC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MX"/>
          </a:p>
        </p:txBody>
      </p:sp>
      <p:sp>
        <p:nvSpPr>
          <p:cNvPr id="11288" name="Line 24"/>
          <p:cNvSpPr>
            <a:spLocks noChangeShapeType="1"/>
          </p:cNvSpPr>
          <p:nvPr/>
        </p:nvSpPr>
        <p:spPr bwMode="auto">
          <a:xfrm>
            <a:off x="3563816" y="2974996"/>
            <a:ext cx="287215" cy="142875"/>
          </a:xfrm>
          <a:prstGeom prst="line">
            <a:avLst/>
          </a:prstGeom>
          <a:noFill/>
          <a:ln w="12700">
            <a:solidFill>
              <a:srgbClr val="00206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1289" name="Line 25"/>
          <p:cNvSpPr>
            <a:spLocks noChangeShapeType="1"/>
          </p:cNvSpPr>
          <p:nvPr/>
        </p:nvSpPr>
        <p:spPr bwMode="auto">
          <a:xfrm flipV="1">
            <a:off x="5508381" y="2974996"/>
            <a:ext cx="287215" cy="142875"/>
          </a:xfrm>
          <a:prstGeom prst="line">
            <a:avLst/>
          </a:prstGeom>
          <a:noFill/>
          <a:ln w="12700">
            <a:solidFill>
              <a:srgbClr val="00206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1290" name="Line 26"/>
          <p:cNvSpPr>
            <a:spLocks noChangeShapeType="1"/>
          </p:cNvSpPr>
          <p:nvPr/>
        </p:nvSpPr>
        <p:spPr bwMode="auto">
          <a:xfrm>
            <a:off x="5580185" y="4702195"/>
            <a:ext cx="287215" cy="215900"/>
          </a:xfrm>
          <a:prstGeom prst="line">
            <a:avLst/>
          </a:prstGeom>
          <a:noFill/>
          <a:ln w="12700">
            <a:solidFill>
              <a:srgbClr val="00206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11291" name="Line 27"/>
          <p:cNvSpPr>
            <a:spLocks noChangeShapeType="1"/>
          </p:cNvSpPr>
          <p:nvPr/>
        </p:nvSpPr>
        <p:spPr bwMode="auto">
          <a:xfrm flipH="1">
            <a:off x="3563816" y="4702195"/>
            <a:ext cx="215412" cy="215900"/>
          </a:xfrm>
          <a:prstGeom prst="line">
            <a:avLst/>
          </a:prstGeom>
          <a:noFill/>
          <a:ln w="12700">
            <a:solidFill>
              <a:srgbClr val="00206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s-MX"/>
          </a:p>
        </p:txBody>
      </p:sp>
      <p:sp>
        <p:nvSpPr>
          <p:cNvPr id="25" name="24 CuadroTexto"/>
          <p:cNvSpPr txBox="1"/>
          <p:nvPr/>
        </p:nvSpPr>
        <p:spPr>
          <a:xfrm>
            <a:off x="5929290" y="6551766"/>
            <a:ext cx="321471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s-MX" sz="1100" dirty="0" smtClean="0">
                <a:solidFill>
                  <a:schemeClr val="accent5">
                    <a:lumMod val="25000"/>
                  </a:schemeClr>
                </a:solidFill>
              </a:rPr>
              <a:t>Fuente: Cátedra </a:t>
            </a:r>
            <a:r>
              <a:rPr lang="es-MX" sz="1100" dirty="0">
                <a:solidFill>
                  <a:schemeClr val="accent5">
                    <a:lumMod val="25000"/>
                  </a:schemeClr>
                </a:solidFill>
              </a:rPr>
              <a:t>Paulo Freire. ITESO</a:t>
            </a:r>
          </a:p>
        </p:txBody>
      </p:sp>
      <p:sp>
        <p:nvSpPr>
          <p:cNvPr id="27" name="1 Título"/>
          <p:cNvSpPr txBox="1">
            <a:spLocks/>
          </p:cNvSpPr>
          <p:nvPr/>
        </p:nvSpPr>
        <p:spPr>
          <a:xfrm>
            <a:off x="1285852" y="71414"/>
            <a:ext cx="7498080" cy="1143000"/>
          </a:xfrm>
          <a:prstGeom prst="rect">
            <a:avLst/>
          </a:prstGeom>
        </p:spPr>
        <p:txBody>
          <a:bodyPr>
            <a:normAutofit fontScale="82500" lnSpcReduction="1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¿Cuáles son los pilares de mis</a:t>
            </a:r>
            <a:r>
              <a:rPr kumimoji="0" lang="es-MX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acciones</a:t>
            </a:r>
            <a:r>
              <a:rPr kumimoji="0" lang="es-MX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y/o procesos educativos incluyentes?</a:t>
            </a:r>
            <a:endParaRPr kumimoji="0" lang="es-MX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1" grpId="0" animBg="1"/>
      <p:bldP spid="11272" grpId="0" animBg="1"/>
      <p:bldP spid="11273" grpId="0" animBg="1"/>
      <p:bldP spid="11274" grpId="0" animBg="1"/>
      <p:bldP spid="11276" grpId="0" animBg="1"/>
      <p:bldP spid="11277" grpId="0" animBg="1"/>
      <p:bldP spid="11278" grpId="0" animBg="1"/>
      <p:bldP spid="11279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MX" sz="3600" dirty="0" smtClean="0"/>
              <a:t>A manera de ejemplo… </a:t>
            </a:r>
            <a:br>
              <a:rPr lang="es-MX" sz="3600" dirty="0" smtClean="0"/>
            </a:br>
            <a:r>
              <a:rPr lang="es-MX" sz="3600" dirty="0" smtClean="0"/>
              <a:t>Dimensiones de la Educación Popular</a:t>
            </a:r>
            <a:endParaRPr lang="es-MX" sz="3600" dirty="0"/>
          </a:p>
        </p:txBody>
      </p:sp>
      <p:sp>
        <p:nvSpPr>
          <p:cNvPr id="7" name="6 Marcador de contenido"/>
          <p:cNvSpPr>
            <a:spLocks noGrp="1"/>
          </p:cNvSpPr>
          <p:nvPr>
            <p:ph sz="quarter" idx="1"/>
          </p:nvPr>
        </p:nvSpPr>
        <p:spPr>
          <a:xfrm>
            <a:off x="1259632" y="1652736"/>
            <a:ext cx="7498080" cy="480060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es-MX" b="1" dirty="0" smtClean="0"/>
              <a:t>Epistemológica</a:t>
            </a:r>
            <a:r>
              <a:rPr lang="es-MX" dirty="0" smtClean="0"/>
              <a:t>: Construir conocimiento, de manera colectiva, a través del proceso un dialéctico que supone reflexión sobre la práctica y teorización sobre la experiencia</a:t>
            </a:r>
          </a:p>
          <a:p>
            <a:pPr algn="just"/>
            <a:r>
              <a:rPr lang="es-MX" b="1" dirty="0" smtClean="0"/>
              <a:t>Pedagógica:</a:t>
            </a:r>
            <a:r>
              <a:rPr lang="es-MX" dirty="0" smtClean="0"/>
              <a:t> Partir del nivel (cultura) del educando en un proceso democrático y democratizador basado en el diálogo</a:t>
            </a:r>
          </a:p>
          <a:p>
            <a:pPr algn="just"/>
            <a:r>
              <a:rPr lang="es-MX" b="1" dirty="0" smtClean="0"/>
              <a:t>Ética</a:t>
            </a:r>
            <a:r>
              <a:rPr lang="es-MX" dirty="0" smtClean="0"/>
              <a:t>: Sustentada e una ética humanista; exige tomar postura</a:t>
            </a:r>
          </a:p>
          <a:p>
            <a:pPr algn="just"/>
            <a:r>
              <a:rPr lang="es-MX" b="1" dirty="0" smtClean="0"/>
              <a:t>Política</a:t>
            </a:r>
            <a:r>
              <a:rPr lang="es-MX" dirty="0" smtClean="0"/>
              <a:t>: Orientada a la acción, con una mirada desde los excluidos y para todos y todas, que les permita “ser- sujetos- de su historia”</a:t>
            </a:r>
            <a:endParaRPr lang="es-MX" dirty="0"/>
          </a:p>
        </p:txBody>
      </p:sp>
    </p:spTree>
    <p:extLst>
      <p:ext uri="{BB962C8B-B14F-4D97-AF65-F5344CB8AC3E}">
        <p14:creationId xmlns="" xmlns:p14="http://schemas.microsoft.com/office/powerpoint/2010/main" val="3113618975"/>
      </p:ext>
    </p:extLst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El tránsito hacia la inclusión, es un proceso EDUCATIVO…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15616" y="1268760"/>
            <a:ext cx="7704856" cy="1838324"/>
          </a:xfrm>
        </p:spPr>
        <p:txBody>
          <a:bodyPr>
            <a:noAutofit/>
          </a:bodyPr>
          <a:lstStyle/>
          <a:p>
            <a:endParaRPr lang="es-MX" sz="1800" dirty="0" smtClean="0"/>
          </a:p>
          <a:p>
            <a:r>
              <a:rPr lang="es-MX" sz="1800" dirty="0" smtClean="0"/>
              <a:t>Es el campo donde puedes lograr un gran avance y vivir sin discriminación; porque la discriminación es una CONSTRUCCIÓN SOCIAL.</a:t>
            </a:r>
          </a:p>
          <a:p>
            <a:r>
              <a:rPr lang="es-MX" sz="1800" dirty="0" smtClean="0"/>
              <a:t>Tenemos que crecer con otra mentalidad, con mayor tolerancia y respeto.</a:t>
            </a:r>
          </a:p>
          <a:p>
            <a:endParaRPr lang="es-MX" sz="1800" dirty="0" smtClean="0"/>
          </a:p>
        </p:txBody>
      </p:sp>
      <p:pic>
        <p:nvPicPr>
          <p:cNvPr id="19458" name="Picture 2" descr="https://encrypted-tbn3.gstatic.com/images?q=tbn:ANd9GcTqw5GqtTfSwXThw54Qozt8jqnZsTHwQIEVQywDRy1QLAWtxBmOy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67325" y="3114675"/>
            <a:ext cx="3876675" cy="3743325"/>
          </a:xfrm>
          <a:prstGeom prst="rect">
            <a:avLst/>
          </a:prstGeom>
          <a:noFill/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1115616" y="2204864"/>
            <a:ext cx="3616042" cy="31861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MX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s-MX" dirty="0" smtClean="0"/>
              <a:t>Hay que educar para crear conciencia de que debemos proteger los derechos de todos.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s-MX" dirty="0" smtClean="0"/>
              <a:t>Tenemos que generar procesos culturales, sociales y políticos que aceleren el acortamiento de las distancias de la desigualdad.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s-MX" dirty="0" smtClean="0"/>
              <a:t>Tenemos que reinventar nuestra historia.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endParaRPr kumimoji="0" lang="es-MX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1115616" y="5592142"/>
            <a:ext cx="41044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3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porque</a:t>
            </a:r>
            <a:r>
              <a:rPr lang="es-MX" sz="1400" dirty="0"/>
              <a:t> </a:t>
            </a:r>
            <a:r>
              <a:rPr lang="es-MX" sz="32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implica transformar la realidad.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71604" y="1142984"/>
            <a:ext cx="6472254" cy="3960813"/>
          </a:xfrm>
          <a:solidFill>
            <a:schemeClr val="bg2"/>
          </a:solidFill>
          <a:ln>
            <a:solidFill>
              <a:schemeClr val="bg2"/>
            </a:solidFill>
          </a:ln>
        </p:spPr>
        <p:txBody>
          <a:bodyPr>
            <a:normAutofit lnSpcReduction="10000"/>
          </a:bodyPr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endParaRPr lang="es-MX" sz="600" i="1" dirty="0" smtClean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4000" i="1" dirty="0" smtClean="0"/>
              <a:t>”nadie educa a nadie,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4000" i="1" dirty="0" smtClean="0"/>
              <a:t>nadie se educa solo,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4000" i="1" dirty="0" smtClean="0"/>
              <a:t>los hombres (y las mujeres) se educan entre sí 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4000" i="1" dirty="0" smtClean="0"/>
              <a:t>teniendo al mundo como mediador”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es-MX" sz="2000" i="1" dirty="0" smtClean="0"/>
              <a:t>(Paulo Freire)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42976" y="274638"/>
            <a:ext cx="7498080" cy="1143000"/>
          </a:xfrm>
        </p:spPr>
        <p:txBody>
          <a:bodyPr>
            <a:noAutofit/>
          </a:bodyPr>
          <a:lstStyle/>
          <a:p>
            <a:r>
              <a:rPr lang="es-MX" sz="3200" dirty="0" smtClean="0"/>
              <a:t>EJEMPLOS DE ACCIONES Y/O PROCESOS INCLUYENTES con sentido educativo:</a:t>
            </a: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043608" y="2084784"/>
            <a:ext cx="7498080" cy="4800600"/>
          </a:xfrm>
        </p:spPr>
        <p:txBody>
          <a:bodyPr>
            <a:noAutofit/>
          </a:bodyPr>
          <a:lstStyle/>
          <a:p>
            <a:pPr lvl="0">
              <a:spcAft>
                <a:spcPts val="600"/>
              </a:spcAft>
            </a:pPr>
            <a:r>
              <a:rPr lang="es-MX" sz="2300" dirty="0" smtClean="0"/>
              <a:t>Procesos de intervención social comunitaria que generen la toma de conciencia y el empoderamiento de los sujetos.</a:t>
            </a:r>
          </a:p>
          <a:p>
            <a:pPr lvl="0">
              <a:spcAft>
                <a:spcPts val="600"/>
              </a:spcAft>
            </a:pPr>
            <a:r>
              <a:rPr lang="es-MX" sz="2300" dirty="0" smtClean="0"/>
              <a:t>Actividades públicas a través del arte como el </a:t>
            </a:r>
            <a:r>
              <a:rPr lang="es-MX" sz="2300" dirty="0" err="1" smtClean="0"/>
              <a:t>Grafitti</a:t>
            </a:r>
            <a:r>
              <a:rPr lang="es-MX" sz="2300" dirty="0" smtClean="0"/>
              <a:t> y el deporte.</a:t>
            </a:r>
          </a:p>
          <a:p>
            <a:pPr lvl="0">
              <a:spcAft>
                <a:spcPts val="600"/>
              </a:spcAft>
            </a:pPr>
            <a:r>
              <a:rPr lang="es-MX" sz="2300" dirty="0" smtClean="0"/>
              <a:t>Estrategias para la ampliación de públicos en los Museos.</a:t>
            </a:r>
          </a:p>
          <a:p>
            <a:pPr>
              <a:spcAft>
                <a:spcPts val="600"/>
              </a:spcAft>
            </a:pPr>
            <a:r>
              <a:rPr lang="es-MX" sz="2300" dirty="0" smtClean="0"/>
              <a:t>Uso de las TIC para diseñar mayor participación de niñas (legos - robótica)</a:t>
            </a:r>
          </a:p>
          <a:p>
            <a:pPr lvl="0">
              <a:spcAft>
                <a:spcPts val="600"/>
              </a:spcAft>
            </a:pPr>
            <a:r>
              <a:rPr lang="es-MX" sz="2300" dirty="0" smtClean="0"/>
              <a:t>Diseñar infraestructura para la movilidad.</a:t>
            </a:r>
          </a:p>
          <a:p>
            <a:pPr lvl="0">
              <a:spcAft>
                <a:spcPts val="600"/>
              </a:spcAft>
            </a:pPr>
            <a:r>
              <a:rPr lang="es-MX" sz="2300" dirty="0" smtClean="0"/>
              <a:t>Generalizar en los noticieros el uso de lenguaje de señas.</a:t>
            </a:r>
          </a:p>
          <a:p>
            <a:pPr>
              <a:spcAft>
                <a:spcPts val="600"/>
              </a:spcAft>
            </a:pPr>
            <a:r>
              <a:rPr lang="es-MX" sz="2300" dirty="0" smtClean="0"/>
              <a:t>Señalética en espacios públicos</a:t>
            </a:r>
            <a:endParaRPr lang="es-MX" sz="2300" dirty="0"/>
          </a:p>
        </p:txBody>
      </p:sp>
      <p:sp>
        <p:nvSpPr>
          <p:cNvPr id="5" name="4 CuadroTexto"/>
          <p:cNvSpPr txBox="1"/>
          <p:nvPr/>
        </p:nvSpPr>
        <p:spPr>
          <a:xfrm>
            <a:off x="4499992" y="1486525"/>
            <a:ext cx="5616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>
                <a:solidFill>
                  <a:schemeClr val="tx2"/>
                </a:solidFill>
              </a:rPr>
              <a:t>Programas de reconocimiento de la diversidad</a:t>
            </a:r>
          </a:p>
          <a:p>
            <a:r>
              <a:rPr lang="es-MX" dirty="0" smtClean="0">
                <a:solidFill>
                  <a:schemeClr val="tx2"/>
                </a:solidFill>
              </a:rPr>
              <a:t> y  combate a las barreras de la discriminación</a:t>
            </a:r>
            <a:endParaRPr lang="es-MX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4800" b="1" dirty="0" smtClean="0">
                <a:solidFill>
                  <a:schemeClr val="bg2"/>
                </a:solidFill>
              </a:rPr>
              <a:t>	I. Conocimiento e integración del grupo</a:t>
            </a:r>
            <a:endParaRPr lang="es-MX" sz="4800" b="1" dirty="0">
              <a:solidFill>
                <a:schemeClr val="bg2"/>
              </a:solidFill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8" name="7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MX"/>
          </a:p>
        </p:txBody>
      </p:sp>
      <p:pic>
        <p:nvPicPr>
          <p:cNvPr id="19460" name="Picture 4" descr="http://blog.educastur.es/acebera3ciclo/files/2012/02/mafalda-etapa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3608" y="853763"/>
            <a:ext cx="8008872" cy="5743589"/>
          </a:xfrm>
          <a:prstGeom prst="rect">
            <a:avLst/>
          </a:prstGeom>
          <a:noFill/>
        </p:spPr>
      </p:pic>
      <p:sp>
        <p:nvSpPr>
          <p:cNvPr id="10" name="9 CuadroTexto"/>
          <p:cNvSpPr txBox="1"/>
          <p:nvPr/>
        </p:nvSpPr>
        <p:spPr>
          <a:xfrm>
            <a:off x="1115616" y="993502"/>
            <a:ext cx="3744416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MX" sz="2000" dirty="0" smtClean="0"/>
              <a:t>Cuando me propongo algo y realmente trabajo para conseguirlo,  lo alcanzaré.</a:t>
            </a:r>
            <a:endParaRPr lang="es-MX" sz="2000" dirty="0"/>
          </a:p>
        </p:txBody>
      </p:sp>
      <p:sp>
        <p:nvSpPr>
          <p:cNvPr id="6" name="5 CuadroTexto"/>
          <p:cNvSpPr txBox="1"/>
          <p:nvPr/>
        </p:nvSpPr>
        <p:spPr>
          <a:xfrm>
            <a:off x="6156176" y="6093296"/>
            <a:ext cx="25003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s-MX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MX" smtClean="0"/>
              <a:t>COLOFON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5608" y="1447800"/>
            <a:ext cx="4422276" cy="4800600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buFontTx/>
              <a:buNone/>
            </a:pPr>
            <a:r>
              <a:rPr lang="es-MX" sz="2800" b="1" dirty="0" smtClean="0"/>
              <a:t>En todos los escenarios</a:t>
            </a:r>
            <a:r>
              <a:rPr lang="es-MX" sz="2800" dirty="0" smtClean="0"/>
              <a:t>:</a:t>
            </a:r>
          </a:p>
          <a:p>
            <a:pPr eaLnBrk="1" hangingPunct="1">
              <a:buFontTx/>
              <a:buNone/>
            </a:pPr>
            <a:endParaRPr lang="es-MX" sz="2800" dirty="0" smtClean="0"/>
          </a:p>
          <a:p>
            <a:pPr eaLnBrk="1" hangingPunct="1"/>
            <a:r>
              <a:rPr lang="es-MX" sz="2800" dirty="0" smtClean="0"/>
              <a:t>Una educación para la convivencia</a:t>
            </a:r>
          </a:p>
          <a:p>
            <a:pPr eaLnBrk="1" hangingPunct="1"/>
            <a:r>
              <a:rPr lang="es-MX" sz="2800" dirty="0" smtClean="0"/>
              <a:t>Que fortalezca la autoestima individual y cultural</a:t>
            </a:r>
          </a:p>
          <a:p>
            <a:pPr eaLnBrk="1" hangingPunct="1"/>
            <a:r>
              <a:rPr lang="es-MX" sz="2800" dirty="0" smtClean="0"/>
              <a:t>Que acoja las diferencias</a:t>
            </a:r>
          </a:p>
          <a:p>
            <a:pPr eaLnBrk="1" hangingPunct="1"/>
            <a:r>
              <a:rPr lang="es-MX" sz="2800" dirty="0" smtClean="0"/>
              <a:t>Que respete la diversidad</a:t>
            </a:r>
          </a:p>
          <a:p>
            <a:pPr eaLnBrk="1" hangingPunct="1"/>
            <a:r>
              <a:rPr lang="es-MX" sz="2800" dirty="0" smtClean="0"/>
              <a:t>Que viva la democracia</a:t>
            </a:r>
          </a:p>
          <a:p>
            <a:pPr eaLnBrk="1" hangingPunct="1"/>
            <a:r>
              <a:rPr lang="es-MX" sz="2800" dirty="0" smtClean="0"/>
              <a:t>Que anticipe la sociedad deseada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6000760" y="6596390"/>
            <a:ext cx="278608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100" dirty="0" smtClean="0"/>
              <a:t>Fuente: Sylvia </a:t>
            </a:r>
            <a:r>
              <a:rPr lang="es-MX" sz="1100" dirty="0" err="1" smtClean="0"/>
              <a:t>Smelckes</a:t>
            </a:r>
            <a:r>
              <a:rPr lang="es-MX" sz="1100" dirty="0" smtClean="0"/>
              <a:t> , 2005</a:t>
            </a:r>
            <a:endParaRPr lang="es-MX" sz="1100" dirty="0"/>
          </a:p>
        </p:txBody>
      </p:sp>
      <p:pic>
        <p:nvPicPr>
          <p:cNvPr id="4098" name="Picture 2" descr="http://revistafast.files.wordpress.com/2009/12/mafalda_d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2143116"/>
            <a:ext cx="2962275" cy="32575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-71462"/>
            <a:ext cx="7498080" cy="1143000"/>
          </a:xfrm>
        </p:spPr>
        <p:txBody>
          <a:bodyPr/>
          <a:lstStyle/>
          <a:p>
            <a:r>
              <a:rPr lang="es-MX" dirty="0" smtClean="0"/>
              <a:t>Proceso metodológico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4 Rectángulo"/>
          <p:cNvSpPr/>
          <p:nvPr/>
        </p:nvSpPr>
        <p:spPr>
          <a:xfrm>
            <a:off x="3586162" y="1714488"/>
            <a:ext cx="914400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7" name="6 Conector recto de flecha"/>
          <p:cNvCxnSpPr/>
          <p:nvPr/>
        </p:nvCxnSpPr>
        <p:spPr>
          <a:xfrm rot="5400000" flipH="1" flipV="1">
            <a:off x="2678893" y="2250273"/>
            <a:ext cx="785818" cy="158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5 CuadroTexto"/>
          <p:cNvSpPr txBox="1"/>
          <p:nvPr/>
        </p:nvSpPr>
        <p:spPr>
          <a:xfrm>
            <a:off x="9144000" y="1571612"/>
            <a:ext cx="16988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LUNES 3 A 4:30</a:t>
            </a:r>
            <a:endParaRPr lang="es-MX" dirty="0"/>
          </a:p>
        </p:txBody>
      </p:sp>
      <p:sp>
        <p:nvSpPr>
          <p:cNvPr id="8" name="7 CuadroTexto"/>
          <p:cNvSpPr txBox="1"/>
          <p:nvPr/>
        </p:nvSpPr>
        <p:spPr>
          <a:xfrm>
            <a:off x="9144000" y="3071810"/>
            <a:ext cx="20451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LUNES  4:45 A 6:15</a:t>
            </a:r>
            <a:endParaRPr lang="es-MX" dirty="0"/>
          </a:p>
        </p:txBody>
      </p:sp>
      <p:sp>
        <p:nvSpPr>
          <p:cNvPr id="9" name="8 CuadroTexto"/>
          <p:cNvSpPr txBox="1"/>
          <p:nvPr/>
        </p:nvSpPr>
        <p:spPr>
          <a:xfrm>
            <a:off x="5429256" y="6917320"/>
            <a:ext cx="16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12 A 2</a:t>
            </a:r>
            <a:endParaRPr lang="es-MX" dirty="0"/>
          </a:p>
        </p:txBody>
      </p:sp>
      <p:sp>
        <p:nvSpPr>
          <p:cNvPr id="10" name="9 CuadroTexto"/>
          <p:cNvSpPr txBox="1"/>
          <p:nvPr/>
        </p:nvSpPr>
        <p:spPr>
          <a:xfrm>
            <a:off x="3214678" y="6917320"/>
            <a:ext cx="16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 3 A 5</a:t>
            </a:r>
            <a:endParaRPr lang="es-MX" dirty="0"/>
          </a:p>
        </p:txBody>
      </p:sp>
      <p:sp>
        <p:nvSpPr>
          <p:cNvPr id="11" name="10 CuadroTexto"/>
          <p:cNvSpPr txBox="1"/>
          <p:nvPr/>
        </p:nvSpPr>
        <p:spPr>
          <a:xfrm>
            <a:off x="-1615635" y="3071810"/>
            <a:ext cx="16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dirty="0" smtClean="0"/>
              <a:t>MARTES  3 A 5</a:t>
            </a:r>
            <a:endParaRPr lang="es-MX" dirty="0"/>
          </a:p>
        </p:txBody>
      </p:sp>
      <p:sp>
        <p:nvSpPr>
          <p:cNvPr id="12" name="11 CuadroTexto"/>
          <p:cNvSpPr txBox="1"/>
          <p:nvPr/>
        </p:nvSpPr>
        <p:spPr>
          <a:xfrm>
            <a:off x="7215206" y="4357694"/>
            <a:ext cx="1334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REFLEXIONAR</a:t>
            </a:r>
            <a:endParaRPr lang="es-MX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4857752" y="6286520"/>
            <a:ext cx="10294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TEORIZAR</a:t>
            </a:r>
            <a:endParaRPr lang="es-MX" sz="1400" dirty="0"/>
          </a:p>
        </p:txBody>
      </p:sp>
      <p:sp>
        <p:nvSpPr>
          <p:cNvPr id="14" name="13 CuadroTexto"/>
          <p:cNvSpPr txBox="1"/>
          <p:nvPr/>
        </p:nvSpPr>
        <p:spPr>
          <a:xfrm>
            <a:off x="6500826" y="2192529"/>
            <a:ext cx="24061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RECONOCER MI PRÁCTICA</a:t>
            </a:r>
            <a:endParaRPr lang="es-MX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5214942" y="1071546"/>
            <a:ext cx="20305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REALIDAD DEL GRUPO</a:t>
            </a:r>
            <a:endParaRPr lang="es-MX" sz="1400" dirty="0"/>
          </a:p>
        </p:txBody>
      </p:sp>
      <p:sp>
        <p:nvSpPr>
          <p:cNvPr id="16" name="15 CuadroTexto"/>
          <p:cNvSpPr txBox="1"/>
          <p:nvPr/>
        </p:nvSpPr>
        <p:spPr>
          <a:xfrm>
            <a:off x="1285852" y="2428868"/>
            <a:ext cx="16575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NUEVA PRÁCTICA</a:t>
            </a:r>
            <a:endParaRPr lang="es-MX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1666344" y="4714884"/>
            <a:ext cx="13340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REFLEXIONAR</a:t>
            </a:r>
            <a:endParaRPr lang="es-MX" sz="1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s-MX" sz="8000" dirty="0" smtClean="0"/>
              <a:t>¡Gracias!</a:t>
            </a:r>
            <a:endParaRPr lang="es-MX" sz="8000" dirty="0"/>
          </a:p>
        </p:txBody>
      </p:sp>
      <p:pic>
        <p:nvPicPr>
          <p:cNvPr id="107522" name="Picture 2" descr="http://uncajonrevuelto.com/wp-content/uploads/2007/10/mafald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1590356"/>
            <a:ext cx="5500726" cy="52676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MX" sz="4800" b="1" dirty="0" smtClean="0">
                <a:solidFill>
                  <a:schemeClr val="bg2"/>
                </a:solidFill>
              </a:rPr>
              <a:t>	2. De la exclusión social y la discriminación a la inclusión social</a:t>
            </a: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922114"/>
          </a:xfrm>
        </p:spPr>
        <p:txBody>
          <a:bodyPr/>
          <a:lstStyle/>
          <a:p>
            <a:pPr algn="r"/>
            <a:r>
              <a:rPr lang="es-MX" dirty="0" smtClean="0"/>
              <a:t>CIFRAS </a:t>
            </a:r>
            <a:endParaRPr lang="es-MX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sz="quarter" idx="1"/>
          </p:nvPr>
        </p:nvGraphicFramePr>
        <p:xfrm>
          <a:off x="1785918" y="2636912"/>
          <a:ext cx="6429420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14710"/>
                <a:gridCol w="3214710"/>
              </a:tblGrid>
              <a:tr h="370840"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Población Total</a:t>
                      </a:r>
                      <a:r>
                        <a:rPr lang="es-MX" baseline="0" dirty="0" smtClean="0"/>
                        <a:t> del país de acuerdo a CENSO 2010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 112</a:t>
                      </a:r>
                      <a:r>
                        <a:rPr lang="es-MX" baseline="0" dirty="0" smtClean="0"/>
                        <a:t> millones </a:t>
                      </a:r>
                      <a:r>
                        <a:rPr lang="es-MX" baseline="0" dirty="0" err="1" smtClean="0"/>
                        <a:t>aprox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Pobreza extrema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11.7 millones  (10.7%)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Pobreza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dirty="0" smtClean="0"/>
                        <a:t>52 millones</a:t>
                      </a:r>
                      <a:r>
                        <a:rPr lang="es-MX" baseline="0" dirty="0" smtClean="0"/>
                        <a:t> </a:t>
                      </a:r>
                      <a:r>
                        <a:rPr lang="es-MX" dirty="0" smtClean="0"/>
                        <a:t>46.2%</a:t>
                      </a:r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 gridSpan="2">
                  <a:txBody>
                    <a:bodyPr/>
                    <a:lstStyle/>
                    <a:p>
                      <a:r>
                        <a:rPr lang="es-MX" dirty="0" smtClean="0"/>
                        <a:t>http:web.coeval.gob.mx/Informes/Interactivo/Medición_pobreza-2010</a:t>
                      </a:r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1187624" y="1700808"/>
            <a:ext cx="69847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2400" dirty="0" smtClean="0"/>
              <a:t>De acuerdo a CONEVAL</a:t>
            </a:r>
            <a:endParaRPr lang="es-MX" sz="2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-1071594"/>
            <a:ext cx="7498080" cy="1143000"/>
          </a:xfrm>
        </p:spPr>
        <p:txBody>
          <a:bodyPr>
            <a:noAutofit/>
          </a:bodyPr>
          <a:lstStyle/>
          <a:p>
            <a:pPr lvl="0"/>
            <a:r>
              <a:rPr lang="es-MX" sz="3200" dirty="0" smtClean="0"/>
              <a:t>Para entender la inclusión social hay que entender qué es la exclusión social</a:t>
            </a:r>
            <a:br>
              <a:rPr lang="es-MX" sz="3200" dirty="0" smtClean="0"/>
            </a:br>
            <a:endParaRPr lang="es-MX" sz="32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360596" y="1357298"/>
            <a:ext cx="4283370" cy="3157526"/>
          </a:xfrm>
        </p:spPr>
        <p:txBody>
          <a:bodyPr>
            <a:noAutofit/>
          </a:bodyPr>
          <a:lstStyle/>
          <a:p>
            <a:pPr lvl="0">
              <a:defRPr/>
            </a:pPr>
            <a:r>
              <a:rPr lang="es-MX" sz="2800" u="sng" dirty="0" smtClean="0"/>
              <a:t>Situación de riesgo </a:t>
            </a:r>
            <a:r>
              <a:rPr lang="es-MX" sz="2800" dirty="0" smtClean="0"/>
              <a:t>de diversos grupos sociales, que </a:t>
            </a:r>
            <a:r>
              <a:rPr lang="es-MX" sz="2800" u="sng" dirty="0" smtClean="0"/>
              <a:t>dificultan la realización de sus derechos </a:t>
            </a:r>
            <a:r>
              <a:rPr lang="es-MX" sz="2800" dirty="0" smtClean="0"/>
              <a:t>(civiles, económicos, sociales, culturales y políticos) </a:t>
            </a:r>
            <a:r>
              <a:rPr lang="es-MX" sz="2800" u="sng" dirty="0" smtClean="0"/>
              <a:t>y su participación </a:t>
            </a:r>
            <a:r>
              <a:rPr lang="es-MX" sz="2800" dirty="0" smtClean="0"/>
              <a:t>en aspectos considerados como valiosos para una vida colectiva. </a:t>
            </a:r>
          </a:p>
          <a:p>
            <a:endParaRPr lang="es-MX" sz="2800" dirty="0"/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457200" y="1600201"/>
            <a:ext cx="8229600" cy="18288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es-MX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Exclusión</a:t>
            </a:r>
            <a:r>
              <a:rPr kumimoji="0" lang="es-MX" sz="4300" b="0" i="0" u="none" strike="noStrike" kern="1200" cap="none" spc="0" normalizeH="0" noProof="0" dirty="0" smtClean="0">
                <a:ln>
                  <a:noFill/>
                </a:ln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social</a:t>
            </a:r>
            <a:endParaRPr kumimoji="0" lang="es-MX" sz="4300" b="0" i="0" u="none" strike="noStrike" kern="1200" cap="none" spc="0" normalizeH="0" baseline="0" noProof="0" dirty="0">
              <a:ln>
                <a:noFill/>
              </a:ln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7643834" y="6488668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Exclusión social</a:t>
            </a:r>
            <a:endParaRPr lang="es-MX" sz="12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1142976" y="6357958"/>
            <a:ext cx="16350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Fuente: </a:t>
            </a:r>
            <a:r>
              <a:rPr lang="es-MX" sz="1400" dirty="0" err="1" smtClean="0"/>
              <a:t>Flacso</a:t>
            </a:r>
            <a:r>
              <a:rPr lang="es-MX" sz="1400" dirty="0" smtClean="0"/>
              <a:t> Chile</a:t>
            </a:r>
            <a:endParaRPr lang="es-MX" sz="1400" dirty="0"/>
          </a:p>
        </p:txBody>
      </p:sp>
      <p:pic>
        <p:nvPicPr>
          <p:cNvPr id="75780" name="Picture 4" descr="http://insomniaco.files.wordpress.com/2008/06/146235-92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928802"/>
            <a:ext cx="3200400" cy="37433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 smtClean="0"/>
              <a:t>Exclusión social</a:t>
            </a:r>
            <a:endParaRPr lang="es-MX" dirty="0"/>
          </a:p>
        </p:txBody>
      </p:sp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977662890"/>
              </p:ext>
            </p:extLst>
          </p:nvPr>
        </p:nvGraphicFramePr>
        <p:xfrm>
          <a:off x="1357290" y="1500174"/>
          <a:ext cx="7286676" cy="4668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28892"/>
                <a:gridCol w="4857784"/>
              </a:tblGrid>
              <a:tr h="370840">
                <a:tc gridSpan="2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Situación 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Es un proceso </a:t>
                      </a:r>
                      <a:endParaRPr lang="es-MX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Sujetos afectados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Grupos sociales</a:t>
                      </a:r>
                    </a:p>
                    <a:p>
                      <a:r>
                        <a:rPr lang="es-MX" sz="1800" dirty="0" smtClean="0"/>
                        <a:t>(solo quien guarda características comunes)</a:t>
                      </a:r>
                      <a:endParaRPr lang="es-MX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Dimensiones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Multidimensional</a:t>
                      </a:r>
                    </a:p>
                    <a:p>
                      <a:r>
                        <a:rPr lang="es-MX" sz="1800" dirty="0" smtClean="0"/>
                        <a:t>(dificultades que tiene un grupo en participar de la vida económica, social</a:t>
                      </a:r>
                      <a:r>
                        <a:rPr lang="es-MX" sz="1800" baseline="0" dirty="0" smtClean="0"/>
                        <a:t> y cultural de un país)</a:t>
                      </a:r>
                    </a:p>
                    <a:p>
                      <a:endParaRPr lang="es-MX" sz="18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dirty="0" smtClean="0"/>
                        <a:t>Afecta diversos ámbitos del desarrollo de las personas. </a:t>
                      </a:r>
                    </a:p>
                    <a:p>
                      <a:endParaRPr lang="es-MX" sz="1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MX" dirty="0" smtClean="0"/>
                        <a:t>Riesgos añadidos</a:t>
                      </a:r>
                      <a:endParaRPr lang="es-MX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MX" sz="2400" dirty="0" smtClean="0"/>
                        <a:t>Crisis de los nexos sociales</a:t>
                      </a:r>
                    </a:p>
                    <a:p>
                      <a:r>
                        <a:rPr lang="es-MX" sz="1800" dirty="0" smtClean="0"/>
                        <a:t>(las relaciones entre los excluidos</a:t>
                      </a:r>
                      <a:r>
                        <a:rPr lang="es-MX" sz="1800" baseline="0" dirty="0" smtClean="0"/>
                        <a:t> y los demás se fracturan)</a:t>
                      </a:r>
                      <a:endParaRPr lang="es-MX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7643834" y="6581025"/>
            <a:ext cx="15001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MX" sz="1200" dirty="0" smtClean="0"/>
              <a:t>Exclusión social</a:t>
            </a:r>
            <a:endParaRPr lang="es-MX" sz="1200" dirty="0"/>
          </a:p>
        </p:txBody>
      </p:sp>
      <p:sp>
        <p:nvSpPr>
          <p:cNvPr id="7" name="6 CuadroTexto"/>
          <p:cNvSpPr txBox="1"/>
          <p:nvPr/>
        </p:nvSpPr>
        <p:spPr>
          <a:xfrm>
            <a:off x="1142976" y="6500834"/>
            <a:ext cx="29776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1400" dirty="0" smtClean="0"/>
              <a:t>Fuente: Transparencia A.C (</a:t>
            </a:r>
            <a:r>
              <a:rPr lang="es-MX" sz="1400" dirty="0" err="1" smtClean="0"/>
              <a:t>Peru</a:t>
            </a:r>
            <a:r>
              <a:rPr lang="es-MX" sz="1400" dirty="0" smtClean="0"/>
              <a:t>, 2010)</a:t>
            </a:r>
            <a:endParaRPr lang="es-MX" sz="1400" dirty="0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2299</TotalTime>
  <Words>2839</Words>
  <Application>Microsoft Office PowerPoint</Application>
  <PresentationFormat>Presentación en pantalla (4:3)</PresentationFormat>
  <Paragraphs>420</Paragraphs>
  <Slides>53</Slides>
  <Notes>4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4" baseType="lpstr">
      <vt:lpstr>Solsticio</vt:lpstr>
      <vt:lpstr>METODOLOGÍA EDUCATIVA PARA LA INCLUSIÓN SOCIAL</vt:lpstr>
      <vt:lpstr>Diapositiva 2</vt:lpstr>
      <vt:lpstr>Propósitos: </vt:lpstr>
      <vt:lpstr>Ruta del taller</vt:lpstr>
      <vt:lpstr>Diapositiva 5</vt:lpstr>
      <vt:lpstr>Diapositiva 6</vt:lpstr>
      <vt:lpstr>CIFRAS </vt:lpstr>
      <vt:lpstr>Para entender la inclusión social hay que entender qué es la exclusión social </vt:lpstr>
      <vt:lpstr>Exclusión social</vt:lpstr>
      <vt:lpstr>Dimensiones de la exclusión social</vt:lpstr>
      <vt:lpstr>Características comunes de poblaciones excluidas</vt:lpstr>
      <vt:lpstr>Diapositiva 12</vt:lpstr>
      <vt:lpstr>Discriminación</vt:lpstr>
      <vt:lpstr>En la Ley Federal para Prevenir y eliminar la Discriminación (LFPED)</vt:lpstr>
      <vt:lpstr>Diapositiva 15</vt:lpstr>
      <vt:lpstr>Tipos de discriminación:</vt:lpstr>
      <vt:lpstr>Discriminación directa</vt:lpstr>
      <vt:lpstr>La discriminación deja huella en las personas que la experimentan…</vt:lpstr>
      <vt:lpstr>¿Por qué discriminamos?</vt:lpstr>
      <vt:lpstr>Principios para no discriminar</vt:lpstr>
      <vt:lpstr>1. La discriminación es un fenómeno sociológico arraigado culturalmente.</vt:lpstr>
      <vt:lpstr>Diapositiva 22</vt:lpstr>
      <vt:lpstr>Consejos para reducir los prejuicios y la discriminación</vt:lpstr>
      <vt:lpstr>2.Los seres humanos no somos iguales por naturaleza.   </vt:lpstr>
      <vt:lpstr>Diapositiva 25</vt:lpstr>
      <vt:lpstr>3. La diversidad es lo que nos enriquece como raza humana. </vt:lpstr>
      <vt:lpstr>¿Reconozco la otredad?</vt:lpstr>
      <vt:lpstr>4. La tolerancia como el mejor camino para combatir la discriminación</vt:lpstr>
      <vt:lpstr>5. Todos discriminamos  </vt:lpstr>
      <vt:lpstr>Diapositiva 30</vt:lpstr>
      <vt:lpstr>La invitación es a construir una sociedad incluyente donde... </vt:lpstr>
      <vt:lpstr>Entonces, una sociedad incluyente es...</vt:lpstr>
      <vt:lpstr>Diapositiva 33</vt:lpstr>
      <vt:lpstr>Algunos enfoques para acompañar procesos educativos incluyentes:  </vt:lpstr>
      <vt:lpstr>¿Desde dónde nos situamos?</vt:lpstr>
      <vt:lpstr>Diapositiva 36</vt:lpstr>
      <vt:lpstr>¿Qué responsabilidad asumo frente a los demás? ¿Qué me/nos toca? y ¿Con quién?</vt:lpstr>
      <vt:lpstr>¿Cuáles son los rasgos de las acciones y/o procesos educativos incluyentes?</vt:lpstr>
      <vt:lpstr>Diapositiva 39</vt:lpstr>
      <vt:lpstr>Niveles de la Participación</vt:lpstr>
      <vt:lpstr>Diapositiva 41</vt:lpstr>
      <vt:lpstr>¿Cuáles son los rasgos de la participación?</vt:lpstr>
      <vt:lpstr>Niveles de poder </vt:lpstr>
      <vt:lpstr>Diapositiva 44</vt:lpstr>
      <vt:lpstr>Diapositiva 45</vt:lpstr>
      <vt:lpstr>A manera de ejemplo…  Dimensiones de la Educación Popular</vt:lpstr>
      <vt:lpstr>El tránsito hacia la inclusión, es un proceso EDUCATIVO…</vt:lpstr>
      <vt:lpstr>Diapositiva 48</vt:lpstr>
      <vt:lpstr>EJEMPLOS DE ACCIONES Y/O PROCESOS INCLUYENTES con sentido educativo:</vt:lpstr>
      <vt:lpstr>Diapositiva 50</vt:lpstr>
      <vt:lpstr>COLOFON</vt:lpstr>
      <vt:lpstr>Proceso metodológico</vt:lpstr>
      <vt:lpstr>¡Gracias!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METODOLOGÍA EDUCATIVA PARA LA INCLUSIÓN</dc:title>
  <dc:creator>Claudia Cárabes</dc:creator>
  <cp:lastModifiedBy>Georgina</cp:lastModifiedBy>
  <cp:revision>331</cp:revision>
  <dcterms:created xsi:type="dcterms:W3CDTF">2013-10-01T05:03:38Z</dcterms:created>
  <dcterms:modified xsi:type="dcterms:W3CDTF">2013-10-08T22:36:04Z</dcterms:modified>
</cp:coreProperties>
</file>